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72" r:id="rId2"/>
  </p:sldMasterIdLst>
  <p:notesMasterIdLst>
    <p:notesMasterId r:id="rId24"/>
  </p:notesMasterIdLst>
  <p:sldIdLst>
    <p:sldId id="257" r:id="rId3"/>
    <p:sldId id="258" r:id="rId4"/>
    <p:sldId id="259" r:id="rId5"/>
    <p:sldId id="261" r:id="rId6"/>
    <p:sldId id="262" r:id="rId7"/>
    <p:sldId id="260" r:id="rId8"/>
    <p:sldId id="282" r:id="rId9"/>
    <p:sldId id="284" r:id="rId10"/>
    <p:sldId id="283" r:id="rId11"/>
    <p:sldId id="281" r:id="rId12"/>
    <p:sldId id="285" r:id="rId13"/>
    <p:sldId id="286" r:id="rId14"/>
    <p:sldId id="287" r:id="rId15"/>
    <p:sldId id="288" r:id="rId16"/>
    <p:sldId id="289" r:id="rId17"/>
    <p:sldId id="290" r:id="rId18"/>
    <p:sldId id="291" r:id="rId19"/>
    <p:sldId id="292" r:id="rId20"/>
    <p:sldId id="296" r:id="rId21"/>
    <p:sldId id="295" r:id="rId22"/>
    <p:sldId id="29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F2A"/>
    <a:srgbClr val="1084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57"/>
    <p:restoredTop sz="74721"/>
  </p:normalViewPr>
  <p:slideViewPr>
    <p:cSldViewPr snapToGrid="0" snapToObjects="1">
      <p:cViewPr varScale="1">
        <p:scale>
          <a:sx n="99" d="100"/>
          <a:sy n="99" d="100"/>
        </p:scale>
        <p:origin x="200" y="184"/>
      </p:cViewPr>
      <p:guideLst/>
    </p:cSldViewPr>
  </p:slideViewPr>
  <p:notesTextViewPr>
    <p:cViewPr>
      <p:scale>
        <a:sx n="1" d="1"/>
        <a:sy n="1" d="1"/>
      </p:scale>
      <p:origin x="0" y="0"/>
    </p:cViewPr>
  </p:notesTextViewPr>
  <p:notesViewPr>
    <p:cSldViewPr snapToGrid="0" snapToObjects="1">
      <p:cViewPr varScale="1">
        <p:scale>
          <a:sx n="114" d="100"/>
          <a:sy n="114" d="100"/>
        </p:scale>
        <p:origin x="4088"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9DB952-47EC-4660-8855-26590B04250B}" type="datetimeFigureOut">
              <a:rPr lang="en-US" smtClean="0"/>
              <a:t>1/31/23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633F0A-91DE-4B55-B7B3-CB690401126D}" type="slidenum">
              <a:rPr lang="en-US" smtClean="0"/>
              <a:t>‹#›</a:t>
            </a:fld>
            <a:endParaRPr lang="en-US"/>
          </a:p>
        </p:txBody>
      </p:sp>
    </p:spTree>
    <p:extLst>
      <p:ext uri="{BB962C8B-B14F-4D97-AF65-F5344CB8AC3E}">
        <p14:creationId xmlns:p14="http://schemas.microsoft.com/office/powerpoint/2010/main" val="2677909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mailto:values@untsystem.edu"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mailto:values@untsystem.edu?subject="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TALKING POINTS</a:t>
            </a:r>
          </a:p>
          <a:p>
            <a:endParaRPr lang="en-US" dirty="0"/>
          </a:p>
          <a:p>
            <a:r>
              <a:rPr lang="en-US" dirty="0"/>
              <a:t>What is the benefit of a values-based organization?  It gives us a sense of one team, a sense of how to engage and support each other.  Importantly, sharing a common purpose gives us a sense of unity.</a:t>
            </a:r>
          </a:p>
        </p:txBody>
      </p:sp>
      <p:sp>
        <p:nvSpPr>
          <p:cNvPr id="4" name="Slide Number Placeholder 3"/>
          <p:cNvSpPr>
            <a:spLocks noGrp="1"/>
          </p:cNvSpPr>
          <p:nvPr>
            <p:ph type="sldNum" sz="quarter" idx="5"/>
          </p:nvPr>
        </p:nvSpPr>
        <p:spPr/>
        <p:txBody>
          <a:bodyPr/>
          <a:lstStyle/>
          <a:p>
            <a:fld id="{FA633F0A-91DE-4B55-B7B3-CB690401126D}" type="slidenum">
              <a:rPr lang="en-US" smtClean="0"/>
              <a:t>1</a:t>
            </a:fld>
            <a:endParaRPr lang="en-US"/>
          </a:p>
        </p:txBody>
      </p:sp>
    </p:spTree>
    <p:extLst>
      <p:ext uri="{BB962C8B-B14F-4D97-AF65-F5344CB8AC3E}">
        <p14:creationId xmlns:p14="http://schemas.microsoft.com/office/powerpoint/2010/main" val="3553987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0" y="4343400"/>
            <a:ext cx="5486400" cy="4114800"/>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u="sng" dirty="0"/>
              <a:t>TALKING POINTS</a:t>
            </a:r>
          </a:p>
          <a:p>
            <a:endParaRPr lang="en-US" sz="1100" i="1" dirty="0">
              <a:latin typeface="Arial" pitchFamily="34" charset="0"/>
              <a:cs typeface="Arial" pitchFamily="34" charset="0"/>
            </a:endParaRPr>
          </a:p>
          <a:p>
            <a:r>
              <a:rPr lang="en-US" sz="1100" i="0" dirty="0">
                <a:latin typeface="Arial" pitchFamily="34" charset="0"/>
                <a:cs typeface="Arial" pitchFamily="34" charset="0"/>
              </a:rPr>
              <a:t>On the slide are potential ways you can engage your team in a conversation about integrating this value and finding meaning within it. </a:t>
            </a:r>
          </a:p>
          <a:p>
            <a:r>
              <a:rPr lang="en-US" sz="1100" i="0" dirty="0">
                <a:latin typeface="Arial" pitchFamily="34" charset="0"/>
                <a:cs typeface="Arial" pitchFamily="34" charset="0"/>
              </a:rPr>
              <a:t>Have a discussion and use this opportunity to have the group learn, develop buy-in, and reflect together.</a:t>
            </a:r>
          </a:p>
        </p:txBody>
      </p:sp>
      <p:sp>
        <p:nvSpPr>
          <p:cNvPr id="4" name="Slide Number Placeholder 3"/>
          <p:cNvSpPr>
            <a:spLocks noGrp="1"/>
          </p:cNvSpPr>
          <p:nvPr>
            <p:ph type="sldNum" sz="quarter" idx="10"/>
          </p:nvPr>
        </p:nvSpPr>
        <p:spPr/>
        <p:txBody>
          <a:bodyPr/>
          <a:lstStyle/>
          <a:p>
            <a:fld id="{E0E07EC2-BC04-485F-AFB6-4B326ED563C9}"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0" y="4343400"/>
            <a:ext cx="5486400" cy="4114800"/>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u="sng" dirty="0"/>
              <a:t>TALKING POINTS</a:t>
            </a:r>
          </a:p>
          <a:p>
            <a:endParaRPr lang="en-US" sz="1100" i="1" dirty="0">
              <a:latin typeface="Arial" pitchFamily="34" charset="0"/>
              <a:cs typeface="Arial" pitchFamily="34" charset="0"/>
            </a:endParaRPr>
          </a:p>
          <a:p>
            <a:r>
              <a:rPr lang="en-US" sz="1100" i="1" dirty="0">
                <a:latin typeface="Arial" pitchFamily="34" charset="0"/>
                <a:cs typeface="Arial" pitchFamily="34" charset="0"/>
              </a:rPr>
              <a:t>Read  and succinctly elaborate, or paraphrase, copy on slide.</a:t>
            </a:r>
          </a:p>
          <a:p>
            <a:endParaRPr lang="en-US" sz="1100" dirty="0">
              <a:latin typeface="Arial" pitchFamily="34" charset="0"/>
              <a:cs typeface="Arial" pitchFamily="34" charset="0"/>
            </a:endParaRPr>
          </a:p>
          <a:p>
            <a:r>
              <a:rPr lang="en-US" sz="1100" dirty="0">
                <a:latin typeface="Arial" pitchFamily="34" charset="0"/>
                <a:cs typeface="Arial" pitchFamily="34" charset="0"/>
              </a:rPr>
              <a:t>For us, here is what this value’s definition and associated behaviors are.</a:t>
            </a:r>
          </a:p>
          <a:p>
            <a:endParaRPr lang="en-US" sz="1100" dirty="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dirty="0">
                <a:latin typeface="Arial" pitchFamily="34" charset="0"/>
                <a:cs typeface="Arial" pitchFamily="34" charset="0"/>
              </a:rPr>
              <a:t>Ask for their thoughts and/or examples of how the team thinks they are living this value currently. </a:t>
            </a:r>
          </a:p>
          <a:p>
            <a:endParaRPr lang="en-US" sz="1100" i="1"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E07EC2-BC04-485F-AFB6-4B326ED563C9}" type="slidenum">
              <a:rPr lang="en-US" smtClean="0"/>
              <a:pPr/>
              <a:t>11</a:t>
            </a:fld>
            <a:endParaRPr lang="en-US" dirty="0"/>
          </a:p>
        </p:txBody>
      </p:sp>
    </p:spTree>
    <p:extLst>
      <p:ext uri="{BB962C8B-B14F-4D97-AF65-F5344CB8AC3E}">
        <p14:creationId xmlns:p14="http://schemas.microsoft.com/office/powerpoint/2010/main" val="316042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0" y="4343400"/>
            <a:ext cx="5486400" cy="4114800"/>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u="sng" dirty="0"/>
              <a:t>TALKING POINTS</a:t>
            </a:r>
          </a:p>
          <a:p>
            <a:endParaRPr lang="en-US" sz="1100" i="1" dirty="0">
              <a:latin typeface="Arial" pitchFamily="34" charset="0"/>
              <a:cs typeface="Arial" pitchFamily="34" charset="0"/>
            </a:endParaRPr>
          </a:p>
          <a:p>
            <a:r>
              <a:rPr lang="en-US" sz="1100" i="0" dirty="0">
                <a:latin typeface="Arial" pitchFamily="34" charset="0"/>
                <a:cs typeface="Arial" pitchFamily="34" charset="0"/>
              </a:rPr>
              <a:t>On the slide are potential ways you can engage your team in a conversation about integrating this value and finding meaning within it. </a:t>
            </a:r>
          </a:p>
          <a:p>
            <a:r>
              <a:rPr lang="en-US" sz="1100" i="0" dirty="0">
                <a:latin typeface="Arial" pitchFamily="34" charset="0"/>
                <a:cs typeface="Arial" pitchFamily="34" charset="0"/>
              </a:rPr>
              <a:t>Have a discussion and use this opportunity to have the group learn, develop buy-in, and reflect together.</a:t>
            </a:r>
          </a:p>
        </p:txBody>
      </p:sp>
      <p:sp>
        <p:nvSpPr>
          <p:cNvPr id="4" name="Slide Number Placeholder 3"/>
          <p:cNvSpPr>
            <a:spLocks noGrp="1"/>
          </p:cNvSpPr>
          <p:nvPr>
            <p:ph type="sldNum" sz="quarter" idx="10"/>
          </p:nvPr>
        </p:nvSpPr>
        <p:spPr/>
        <p:txBody>
          <a:bodyPr/>
          <a:lstStyle/>
          <a:p>
            <a:fld id="{E0E07EC2-BC04-485F-AFB6-4B326ED563C9}" type="slidenum">
              <a:rPr lang="en-US" smtClean="0"/>
              <a:pPr/>
              <a:t>12</a:t>
            </a:fld>
            <a:endParaRPr lang="en-US" dirty="0"/>
          </a:p>
        </p:txBody>
      </p:sp>
    </p:spTree>
    <p:extLst>
      <p:ext uri="{BB962C8B-B14F-4D97-AF65-F5344CB8AC3E}">
        <p14:creationId xmlns:p14="http://schemas.microsoft.com/office/powerpoint/2010/main" val="1235822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0" y="4343400"/>
            <a:ext cx="5486400" cy="4114800"/>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u="sng" dirty="0"/>
              <a:t>TALKING POINTS</a:t>
            </a:r>
          </a:p>
          <a:p>
            <a:endParaRPr lang="en-US" sz="1100" i="1" dirty="0">
              <a:latin typeface="Arial" pitchFamily="34" charset="0"/>
              <a:cs typeface="Arial" pitchFamily="34" charset="0"/>
            </a:endParaRPr>
          </a:p>
          <a:p>
            <a:r>
              <a:rPr lang="en-US" sz="1100" i="1" dirty="0">
                <a:latin typeface="Arial" pitchFamily="34" charset="0"/>
                <a:cs typeface="Arial" pitchFamily="34" charset="0"/>
              </a:rPr>
              <a:t>Read  and succinctly elaborate, or paraphrase, copy on slide.</a:t>
            </a:r>
          </a:p>
          <a:p>
            <a:endParaRPr lang="en-US" sz="1100" dirty="0">
              <a:latin typeface="Arial" pitchFamily="34" charset="0"/>
              <a:cs typeface="Arial" pitchFamily="34" charset="0"/>
            </a:endParaRPr>
          </a:p>
          <a:p>
            <a:r>
              <a:rPr lang="en-US" sz="1100" dirty="0">
                <a:latin typeface="Arial" pitchFamily="34" charset="0"/>
                <a:cs typeface="Arial" pitchFamily="34" charset="0"/>
              </a:rPr>
              <a:t>For us, here is what this value’s definition and associated behaviors are.</a:t>
            </a:r>
          </a:p>
          <a:p>
            <a:endParaRPr lang="en-US" sz="1100" dirty="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dirty="0">
                <a:latin typeface="Arial" pitchFamily="34" charset="0"/>
                <a:cs typeface="Arial" pitchFamily="34" charset="0"/>
              </a:rPr>
              <a:t>Ask for their thoughts and/or examples of how the team thinks they are living this value currently. </a:t>
            </a:r>
          </a:p>
          <a:p>
            <a:endParaRPr lang="en-US" sz="1100" i="1"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E07EC2-BC04-485F-AFB6-4B326ED563C9}" type="slidenum">
              <a:rPr lang="en-US" smtClean="0"/>
              <a:pPr/>
              <a:t>13</a:t>
            </a:fld>
            <a:endParaRPr lang="en-US" dirty="0"/>
          </a:p>
        </p:txBody>
      </p:sp>
    </p:spTree>
    <p:extLst>
      <p:ext uri="{BB962C8B-B14F-4D97-AF65-F5344CB8AC3E}">
        <p14:creationId xmlns:p14="http://schemas.microsoft.com/office/powerpoint/2010/main" val="2394300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0" y="4343400"/>
            <a:ext cx="5486400" cy="4114800"/>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u="sng" dirty="0"/>
              <a:t>TALKING POINTS</a:t>
            </a:r>
          </a:p>
          <a:p>
            <a:endParaRPr lang="en-US" sz="1100" i="1" dirty="0">
              <a:latin typeface="Arial" pitchFamily="34" charset="0"/>
              <a:cs typeface="Arial" pitchFamily="34" charset="0"/>
            </a:endParaRPr>
          </a:p>
          <a:p>
            <a:r>
              <a:rPr lang="en-US" sz="1100" i="0" dirty="0">
                <a:latin typeface="Arial" pitchFamily="34" charset="0"/>
                <a:cs typeface="Arial" pitchFamily="34" charset="0"/>
              </a:rPr>
              <a:t>On the slide are potential ways you can engage your team in a conversation about integrating this value and finding meaning within it. </a:t>
            </a:r>
          </a:p>
          <a:p>
            <a:r>
              <a:rPr lang="en-US" sz="1100" i="0" dirty="0">
                <a:latin typeface="Arial" pitchFamily="34" charset="0"/>
                <a:cs typeface="Arial" pitchFamily="34" charset="0"/>
              </a:rPr>
              <a:t>Have a discussion and use this opportunity to have the group learn, develop buy-in, and reflect together.</a:t>
            </a:r>
          </a:p>
        </p:txBody>
      </p:sp>
      <p:sp>
        <p:nvSpPr>
          <p:cNvPr id="4" name="Slide Number Placeholder 3"/>
          <p:cNvSpPr>
            <a:spLocks noGrp="1"/>
          </p:cNvSpPr>
          <p:nvPr>
            <p:ph type="sldNum" sz="quarter" idx="10"/>
          </p:nvPr>
        </p:nvSpPr>
        <p:spPr/>
        <p:txBody>
          <a:bodyPr/>
          <a:lstStyle/>
          <a:p>
            <a:fld id="{E0E07EC2-BC04-485F-AFB6-4B326ED563C9}" type="slidenum">
              <a:rPr lang="en-US" smtClean="0"/>
              <a:pPr/>
              <a:t>14</a:t>
            </a:fld>
            <a:endParaRPr lang="en-US" dirty="0"/>
          </a:p>
        </p:txBody>
      </p:sp>
    </p:spTree>
    <p:extLst>
      <p:ext uri="{BB962C8B-B14F-4D97-AF65-F5344CB8AC3E}">
        <p14:creationId xmlns:p14="http://schemas.microsoft.com/office/powerpoint/2010/main" val="1435844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0" y="4343400"/>
            <a:ext cx="5486400" cy="4114800"/>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u="sng" dirty="0"/>
              <a:t>TALKING POINTS</a:t>
            </a:r>
          </a:p>
          <a:p>
            <a:endParaRPr lang="en-US" sz="1100" i="1" dirty="0">
              <a:latin typeface="Arial" pitchFamily="34" charset="0"/>
              <a:cs typeface="Arial" pitchFamily="34" charset="0"/>
            </a:endParaRPr>
          </a:p>
          <a:p>
            <a:r>
              <a:rPr lang="en-US" sz="1100" i="1" dirty="0">
                <a:latin typeface="Arial" pitchFamily="34" charset="0"/>
                <a:cs typeface="Arial" pitchFamily="34" charset="0"/>
              </a:rPr>
              <a:t>Read  and succinctly elaborate, or paraphrase, copy on slide.</a:t>
            </a:r>
          </a:p>
          <a:p>
            <a:endParaRPr lang="en-US" sz="1100" dirty="0">
              <a:latin typeface="Arial" pitchFamily="34" charset="0"/>
              <a:cs typeface="Arial" pitchFamily="34" charset="0"/>
            </a:endParaRPr>
          </a:p>
          <a:p>
            <a:r>
              <a:rPr lang="en-US" sz="1100" dirty="0">
                <a:latin typeface="Arial" pitchFamily="34" charset="0"/>
                <a:cs typeface="Arial" pitchFamily="34" charset="0"/>
              </a:rPr>
              <a:t>For us, here is what this value’s definition and associated behaviors are.</a:t>
            </a:r>
          </a:p>
          <a:p>
            <a:endParaRPr lang="en-US" sz="1100" dirty="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dirty="0">
                <a:latin typeface="Arial" pitchFamily="34" charset="0"/>
                <a:cs typeface="Arial" pitchFamily="34" charset="0"/>
              </a:rPr>
              <a:t>Ask for their thoughts and/or examples of how the team thinks they are living this value currently. </a:t>
            </a:r>
          </a:p>
          <a:p>
            <a:endParaRPr lang="en-US" sz="1100" i="1"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E07EC2-BC04-485F-AFB6-4B326ED563C9}" type="slidenum">
              <a:rPr lang="en-US" smtClean="0"/>
              <a:pPr/>
              <a:t>15</a:t>
            </a:fld>
            <a:endParaRPr lang="en-US" dirty="0"/>
          </a:p>
        </p:txBody>
      </p:sp>
    </p:spTree>
    <p:extLst>
      <p:ext uri="{BB962C8B-B14F-4D97-AF65-F5344CB8AC3E}">
        <p14:creationId xmlns:p14="http://schemas.microsoft.com/office/powerpoint/2010/main" val="895047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0" y="4343400"/>
            <a:ext cx="5486400" cy="4114800"/>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u="sng" dirty="0"/>
              <a:t>TALKING POINTS</a:t>
            </a:r>
          </a:p>
          <a:p>
            <a:endParaRPr lang="en-US" sz="1100" i="1" dirty="0">
              <a:latin typeface="Arial" pitchFamily="34" charset="0"/>
              <a:cs typeface="Arial" pitchFamily="34" charset="0"/>
            </a:endParaRPr>
          </a:p>
          <a:p>
            <a:r>
              <a:rPr lang="en-US" sz="1100" i="0" dirty="0">
                <a:latin typeface="Arial" pitchFamily="34" charset="0"/>
                <a:cs typeface="Arial" pitchFamily="34" charset="0"/>
              </a:rPr>
              <a:t>On the slide are potential ways you can engage your team in a conversation about integrating this value and finding meaning within it. </a:t>
            </a:r>
          </a:p>
          <a:p>
            <a:r>
              <a:rPr lang="en-US" sz="1100" i="0" dirty="0">
                <a:latin typeface="Arial" pitchFamily="34" charset="0"/>
                <a:cs typeface="Arial" pitchFamily="34" charset="0"/>
              </a:rPr>
              <a:t>Have a discussion and use this opportunity to have the group learn, develop buy-in, and reflect together.</a:t>
            </a:r>
          </a:p>
        </p:txBody>
      </p:sp>
      <p:sp>
        <p:nvSpPr>
          <p:cNvPr id="4" name="Slide Number Placeholder 3"/>
          <p:cNvSpPr>
            <a:spLocks noGrp="1"/>
          </p:cNvSpPr>
          <p:nvPr>
            <p:ph type="sldNum" sz="quarter" idx="10"/>
          </p:nvPr>
        </p:nvSpPr>
        <p:spPr/>
        <p:txBody>
          <a:bodyPr/>
          <a:lstStyle/>
          <a:p>
            <a:fld id="{E0E07EC2-BC04-485F-AFB6-4B326ED563C9}" type="slidenum">
              <a:rPr lang="en-US" smtClean="0"/>
              <a:pPr/>
              <a:t>16</a:t>
            </a:fld>
            <a:endParaRPr lang="en-US" dirty="0"/>
          </a:p>
        </p:txBody>
      </p:sp>
    </p:spTree>
    <p:extLst>
      <p:ext uri="{BB962C8B-B14F-4D97-AF65-F5344CB8AC3E}">
        <p14:creationId xmlns:p14="http://schemas.microsoft.com/office/powerpoint/2010/main" val="1527107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0" y="4343400"/>
            <a:ext cx="5486400" cy="4114800"/>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TALKING POINTS</a:t>
            </a:r>
          </a:p>
          <a:p>
            <a:endParaRPr lang="en-US" sz="1100" i="1" dirty="0">
              <a:latin typeface="Arial" pitchFamily="34" charset="0"/>
              <a:cs typeface="Arial" pitchFamily="34" charset="0"/>
            </a:endParaRPr>
          </a:p>
          <a:p>
            <a:pPr>
              <a:buSzPct val="120000"/>
            </a:pPr>
            <a:r>
              <a:rPr lang="en-US" sz="1100" dirty="0">
                <a:latin typeface="Arial" pitchFamily="34" charset="0"/>
                <a:cs typeface="Arial" pitchFamily="34" charset="0"/>
              </a:rPr>
              <a:t>We know that values can’t just be words; they have to be reflected in everything you do. We’re looking at how we integrate the shared values into our hiring practices, the ways we measure and reward performance, and the ways we recognize our people. We want to make sure that the practices we use to guide performance are in sync and aligned with these core values. </a:t>
            </a:r>
          </a:p>
          <a:p>
            <a:endParaRPr lang="en-US" sz="1100" i="1" dirty="0">
              <a:latin typeface="Arial" pitchFamily="34" charset="0"/>
              <a:cs typeface="Arial" pitchFamily="34" charset="0"/>
            </a:endParaRPr>
          </a:p>
          <a:p>
            <a:r>
              <a:rPr lang="en-US" sz="1100" i="1" dirty="0">
                <a:latin typeface="Arial" pitchFamily="34" charset="0"/>
                <a:cs typeface="Arial" pitchFamily="34" charset="0"/>
              </a:rPr>
              <a:t>Explain there will be committees the team can join to help us as a group to decide how hiring, accountability, and recognition will work within our new set of values. There is much more exciting things to come!</a:t>
            </a:r>
          </a:p>
          <a:p>
            <a:pPr>
              <a:spcBef>
                <a:spcPts val="1200"/>
              </a:spcBef>
              <a:buSzPct val="120000"/>
              <a:buFont typeface="Arial" pitchFamily="34" charset="0"/>
              <a:buNone/>
            </a:pPr>
            <a:endParaRPr lang="en-US" sz="1100" i="1" dirty="0">
              <a:latin typeface="Arial" pitchFamily="34" charset="0"/>
              <a:cs typeface="Arial" pitchFamily="34" charset="0"/>
            </a:endParaRPr>
          </a:p>
          <a:p>
            <a:pPr>
              <a:spcBef>
                <a:spcPts val="1200"/>
              </a:spcBef>
              <a:buSzPct val="120000"/>
              <a:buFont typeface="Arial" pitchFamily="34" charset="0"/>
              <a:buNone/>
            </a:pPr>
            <a:r>
              <a:rPr lang="en-US" sz="1100" i="1" dirty="0">
                <a:latin typeface="Arial" pitchFamily="34" charset="0"/>
                <a:cs typeface="Arial" pitchFamily="34" charset="0"/>
              </a:rPr>
              <a:t>You can also:</a:t>
            </a:r>
          </a:p>
          <a:p>
            <a:pPr>
              <a:spcBef>
                <a:spcPts val="1200"/>
              </a:spcBef>
              <a:buSzPct val="120000"/>
              <a:buFont typeface="Arial" pitchFamily="34" charset="0"/>
              <a:buNone/>
            </a:pPr>
            <a:endParaRPr lang="en-US" sz="1100" i="1" dirty="0">
              <a:latin typeface="Arial" pitchFamily="34" charset="0"/>
              <a:cs typeface="Arial" pitchFamily="34" charset="0"/>
            </a:endParaRPr>
          </a:p>
          <a:p>
            <a:pPr algn="l">
              <a:buFont typeface="Arial" panose="020B0604020202020204" pitchFamily="34" charset="0"/>
              <a:buChar char="•"/>
            </a:pPr>
            <a:r>
              <a:rPr lang="en-US" sz="1600" b="0" i="0" dirty="0">
                <a:solidFill>
                  <a:srgbClr val="515F5C"/>
                </a:solidFill>
                <a:effectLst/>
                <a:latin typeface="Open Sans" panose="020B0606030504020204" pitchFamily="34" charset="0"/>
              </a:rPr>
              <a:t>Follow the Join the Journey webpage.</a:t>
            </a:r>
          </a:p>
          <a:p>
            <a:pPr algn="l">
              <a:buFont typeface="Arial" panose="020B0604020202020204" pitchFamily="34" charset="0"/>
              <a:buChar char="•"/>
            </a:pPr>
            <a:r>
              <a:rPr lang="en-US" sz="1600" b="0" i="0" dirty="0">
                <a:solidFill>
                  <a:srgbClr val="515F5C"/>
                </a:solidFill>
                <a:effectLst/>
                <a:latin typeface="Open Sans" panose="020B0606030504020204" pitchFamily="34" charset="0"/>
              </a:rPr>
              <a:t>Express interest to your supervisor and </a:t>
            </a:r>
            <a:r>
              <a:rPr lang="en-US" sz="1600" b="0" i="0" u="sng" dirty="0">
                <a:solidFill>
                  <a:srgbClr val="00692E"/>
                </a:solidFill>
                <a:effectLst/>
                <a:latin typeface="Open Sans" panose="020B0606030504020204" pitchFamily="34" charset="0"/>
                <a:hlinkClick r:id="rId3"/>
              </a:rPr>
              <a:t>values@untsystem.edu</a:t>
            </a:r>
            <a:r>
              <a:rPr lang="en-US" sz="1600" b="0" i="0" dirty="0">
                <a:solidFill>
                  <a:srgbClr val="515F5C"/>
                </a:solidFill>
                <a:effectLst/>
                <a:latin typeface="Open Sans" panose="020B0606030504020204" pitchFamily="34" charset="0"/>
              </a:rPr>
              <a:t> in serving on a team</a:t>
            </a:r>
          </a:p>
          <a:p>
            <a:pPr algn="l">
              <a:buFont typeface="Arial" panose="020B0604020202020204" pitchFamily="34" charset="0"/>
              <a:buChar char="•"/>
            </a:pPr>
            <a:r>
              <a:rPr lang="en-US" sz="1600" b="0" i="0" dirty="0">
                <a:solidFill>
                  <a:srgbClr val="515F5C"/>
                </a:solidFill>
                <a:effectLst/>
                <a:latin typeface="Open Sans" panose="020B0606030504020204" pitchFamily="34" charset="0"/>
              </a:rPr>
              <a:t>Participate in the Values Pledge - Become a Values Ambassador</a:t>
            </a:r>
          </a:p>
          <a:p>
            <a:pPr algn="l">
              <a:buFont typeface="Arial" panose="020B0604020202020204" pitchFamily="34" charset="0"/>
              <a:buChar char="•"/>
            </a:pPr>
            <a:r>
              <a:rPr lang="en-US" sz="1600" b="0" i="0" dirty="0">
                <a:solidFill>
                  <a:srgbClr val="515F5C"/>
                </a:solidFill>
                <a:effectLst/>
                <a:latin typeface="Open Sans" panose="020B0606030504020204" pitchFamily="34" charset="0"/>
              </a:rPr>
              <a:t>Attend the Values Rollout events</a:t>
            </a:r>
          </a:p>
          <a:p>
            <a:pPr algn="l">
              <a:buFont typeface="Arial" panose="020B0604020202020204" pitchFamily="34" charset="0"/>
              <a:buChar char="•"/>
            </a:pPr>
            <a:endParaRPr lang="en-US" sz="1600" b="0" i="0" dirty="0">
              <a:solidFill>
                <a:srgbClr val="515F5C"/>
              </a:solidFill>
              <a:effectLst/>
              <a:latin typeface="Open Sans" panose="020B0606030504020204" pitchFamily="34" charset="0"/>
            </a:endParaRPr>
          </a:p>
          <a:p>
            <a:pPr marL="171450" indent="-171450" algn="l">
              <a:buFont typeface="Arial" panose="020B0604020202020204" pitchFamily="34" charset="0"/>
              <a:buChar char="•"/>
            </a:pPr>
            <a:r>
              <a:rPr lang="en-US" b="0" i="0" dirty="0">
                <a:solidFill>
                  <a:srgbClr val="000000"/>
                </a:solidFill>
                <a:effectLst/>
                <a:latin typeface="Lato" panose="020F0502020204030203" pitchFamily="34" charset="0"/>
              </a:rPr>
              <a:t>Join Enterprise Committees</a:t>
            </a:r>
          </a:p>
          <a:p>
            <a:pPr lvl="2" algn="l">
              <a:buFont typeface="+mj-lt"/>
              <a:buAutoNum type="arabicPeriod"/>
            </a:pPr>
            <a:r>
              <a:rPr lang="en-US" b="0" i="0" dirty="0">
                <a:solidFill>
                  <a:srgbClr val="515F5C"/>
                </a:solidFill>
                <a:effectLst/>
                <a:latin typeface="Open Sans" panose="020B0606030504020204" pitchFamily="34" charset="0"/>
              </a:rPr>
              <a:t>Cross-enterprise representation</a:t>
            </a:r>
          </a:p>
          <a:p>
            <a:pPr lvl="2" algn="l">
              <a:buFont typeface="+mj-lt"/>
              <a:buAutoNum type="arabicPeriod"/>
            </a:pPr>
            <a:r>
              <a:rPr lang="en-US" b="0" i="0" dirty="0">
                <a:solidFill>
                  <a:srgbClr val="515F5C"/>
                </a:solidFill>
                <a:effectLst/>
                <a:latin typeface="Open Sans" panose="020B0606030504020204" pitchFamily="34" charset="0"/>
              </a:rPr>
              <a:t>Integrate values into processes</a:t>
            </a:r>
          </a:p>
          <a:p>
            <a:pPr marL="1657350" lvl="3" indent="-285750" algn="l">
              <a:buFont typeface="+mj-lt"/>
              <a:buAutoNum type="arabicPeriod"/>
            </a:pPr>
            <a:r>
              <a:rPr lang="en-US" b="0" i="0" dirty="0">
                <a:solidFill>
                  <a:srgbClr val="515F5C"/>
                </a:solidFill>
                <a:effectLst/>
                <a:latin typeface="Open Sans" panose="020B0606030504020204" pitchFamily="34" charset="0"/>
              </a:rPr>
              <a:t>Communication</a:t>
            </a:r>
          </a:p>
          <a:p>
            <a:pPr marL="1657350" lvl="3" indent="-285750" algn="l">
              <a:buFont typeface="+mj-lt"/>
              <a:buAutoNum type="arabicPeriod"/>
            </a:pPr>
            <a:r>
              <a:rPr lang="en-US" b="0" i="0" dirty="0">
                <a:solidFill>
                  <a:srgbClr val="515F5C"/>
                </a:solidFill>
                <a:effectLst/>
                <a:latin typeface="Open Sans" panose="020B0606030504020204" pitchFamily="34" charset="0"/>
              </a:rPr>
              <a:t>Hiring</a:t>
            </a:r>
          </a:p>
          <a:p>
            <a:pPr marL="1657350" lvl="3" indent="-285750" algn="l">
              <a:buFont typeface="+mj-lt"/>
              <a:buAutoNum type="arabicPeriod"/>
            </a:pPr>
            <a:r>
              <a:rPr lang="en-US" b="0" i="0" dirty="0">
                <a:solidFill>
                  <a:srgbClr val="515F5C"/>
                </a:solidFill>
                <a:effectLst/>
                <a:latin typeface="Open Sans" panose="020B0606030504020204" pitchFamily="34" charset="0"/>
              </a:rPr>
              <a:t>Recognition</a:t>
            </a:r>
          </a:p>
          <a:p>
            <a:pPr marL="1657350" lvl="3" indent="-285750" algn="l">
              <a:buFont typeface="+mj-lt"/>
              <a:buAutoNum type="arabicPeriod"/>
            </a:pPr>
            <a:r>
              <a:rPr lang="en-US" b="0" i="0" dirty="0">
                <a:solidFill>
                  <a:srgbClr val="515F5C"/>
                </a:solidFill>
                <a:effectLst/>
                <a:latin typeface="Open Sans" panose="020B0606030504020204" pitchFamily="34" charset="0"/>
              </a:rPr>
              <a:t>Accountability</a:t>
            </a:r>
          </a:p>
          <a:p>
            <a:pPr lvl="2" algn="l">
              <a:buFont typeface="+mj-lt"/>
              <a:buAutoNum type="arabicPeriod"/>
            </a:pPr>
            <a:r>
              <a:rPr lang="en-US" b="0" i="0" dirty="0">
                <a:solidFill>
                  <a:srgbClr val="515F5C"/>
                </a:solidFill>
                <a:effectLst/>
                <a:latin typeface="Open Sans" panose="020B0606030504020204" pitchFamily="34" charset="0"/>
              </a:rPr>
              <a:t>Establish uniformity and consistency</a:t>
            </a:r>
          </a:p>
          <a:p>
            <a:pPr>
              <a:spcBef>
                <a:spcPts val="1200"/>
              </a:spcBef>
              <a:buSzPct val="120000"/>
              <a:buFont typeface="Arial" pitchFamily="34" charset="0"/>
              <a:buNone/>
            </a:pPr>
            <a:endParaRPr lang="en-US" sz="1100" i="1" dirty="0">
              <a:latin typeface="Arial" pitchFamily="34" charset="0"/>
              <a:cs typeface="Arial" pitchFamily="34" charset="0"/>
            </a:endParaRPr>
          </a:p>
          <a:p>
            <a:pPr algn="l"/>
            <a:r>
              <a:rPr lang="en-US" b="0" i="0" dirty="0">
                <a:solidFill>
                  <a:srgbClr val="000000"/>
                </a:solidFill>
                <a:effectLst/>
                <a:latin typeface="Lato" panose="020F0502020204030203" pitchFamily="34" charset="0"/>
              </a:rPr>
              <a:t>Join Campus Committees</a:t>
            </a:r>
          </a:p>
          <a:p>
            <a:pPr lvl="2" algn="l">
              <a:buFont typeface="+mj-lt"/>
              <a:buAutoNum type="arabicPeriod"/>
            </a:pPr>
            <a:r>
              <a:rPr lang="en-US" b="0" i="0" dirty="0">
                <a:solidFill>
                  <a:srgbClr val="515F5C"/>
                </a:solidFill>
                <a:effectLst/>
                <a:latin typeface="Open Sans" panose="020B0606030504020204" pitchFamily="34" charset="0"/>
              </a:rPr>
              <a:t>Linkage to enterprise committees</a:t>
            </a:r>
          </a:p>
          <a:p>
            <a:pPr lvl="2" algn="l">
              <a:buFont typeface="+mj-lt"/>
              <a:buAutoNum type="arabicPeriod"/>
            </a:pPr>
            <a:r>
              <a:rPr lang="en-US" b="0" i="0" dirty="0">
                <a:solidFill>
                  <a:srgbClr val="515F5C"/>
                </a:solidFill>
                <a:effectLst/>
                <a:latin typeface="Open Sans" panose="020B0606030504020204" pitchFamily="34" charset="0"/>
              </a:rPr>
              <a:t>Implement System-wide values and processes at campus</a:t>
            </a:r>
          </a:p>
          <a:p>
            <a:pPr lvl="2" algn="l">
              <a:buFont typeface="+mj-lt"/>
              <a:buAutoNum type="arabicPeriod"/>
            </a:pPr>
            <a:r>
              <a:rPr lang="en-US" b="0" i="0" dirty="0">
                <a:solidFill>
                  <a:srgbClr val="515F5C"/>
                </a:solidFill>
                <a:effectLst/>
                <a:latin typeface="Open Sans" panose="020B0606030504020204" pitchFamily="34" charset="0"/>
              </a:rPr>
              <a:t>Values Champions</a:t>
            </a:r>
          </a:p>
          <a:p>
            <a:pPr marL="1657350" lvl="3" indent="-285750" algn="l">
              <a:buFont typeface="+mj-lt"/>
              <a:buAutoNum type="arabicPeriod"/>
            </a:pPr>
            <a:r>
              <a:rPr lang="en-US" b="0" i="0" dirty="0">
                <a:solidFill>
                  <a:srgbClr val="515F5C"/>
                </a:solidFill>
                <a:effectLst/>
                <a:latin typeface="Open Sans" panose="020B0606030504020204" pitchFamily="34" charset="0"/>
              </a:rPr>
              <a:t>Promote inclusion and engagement</a:t>
            </a:r>
          </a:p>
          <a:p>
            <a:pPr marL="1657350" lvl="3" indent="-285750" algn="l">
              <a:buFont typeface="+mj-lt"/>
              <a:buAutoNum type="arabicPeriod"/>
            </a:pPr>
            <a:r>
              <a:rPr lang="en-US" b="0" i="0" dirty="0">
                <a:solidFill>
                  <a:srgbClr val="515F5C"/>
                </a:solidFill>
                <a:effectLst/>
                <a:latin typeface="Open Sans" panose="020B0606030504020204" pitchFamily="34" charset="0"/>
              </a:rPr>
              <a:t>Create values awareness</a:t>
            </a:r>
          </a:p>
          <a:p>
            <a:pPr marL="1657350" lvl="3" indent="-285750" algn="l">
              <a:buFont typeface="+mj-lt"/>
              <a:buAutoNum type="arabicPeriod"/>
            </a:pPr>
            <a:r>
              <a:rPr lang="en-US" b="0" i="0" dirty="0">
                <a:solidFill>
                  <a:srgbClr val="515F5C"/>
                </a:solidFill>
                <a:effectLst/>
                <a:latin typeface="Open Sans" panose="020B0606030504020204" pitchFamily="34" charset="0"/>
              </a:rPr>
              <a:t>Celebrate values</a:t>
            </a:r>
          </a:p>
          <a:p>
            <a:pPr marL="1657350" lvl="3" indent="-285750" algn="l">
              <a:buFont typeface="+mj-lt"/>
              <a:buAutoNum type="arabicPeriod"/>
            </a:pPr>
            <a:r>
              <a:rPr lang="en-US" b="0" i="0" dirty="0">
                <a:solidFill>
                  <a:srgbClr val="515F5C"/>
                </a:solidFill>
                <a:effectLst/>
                <a:latin typeface="Open Sans" panose="020B0606030504020204" pitchFamily="34" charset="0"/>
              </a:rPr>
              <a:t>Recognize people living our values</a:t>
            </a:r>
          </a:p>
          <a:p>
            <a:pPr>
              <a:spcBef>
                <a:spcPts val="1200"/>
              </a:spcBef>
              <a:buSzPct val="120000"/>
              <a:buFont typeface="Arial" pitchFamily="34" charset="0"/>
              <a:buNone/>
            </a:pPr>
            <a:endParaRPr lang="en-US" sz="1100" i="1" dirty="0">
              <a:latin typeface="Arial" pitchFamily="34" charset="0"/>
              <a:cs typeface="Arial" pitchFamily="34" charset="0"/>
            </a:endParaRPr>
          </a:p>
          <a:p>
            <a:pPr algn="l"/>
            <a:r>
              <a:rPr lang="en-US" sz="1600" b="0" i="0" dirty="0">
                <a:solidFill>
                  <a:srgbClr val="000000"/>
                </a:solidFill>
                <a:effectLst/>
                <a:latin typeface="Lato" panose="020F0502020204030203" pitchFamily="34" charset="0"/>
              </a:rPr>
              <a:t>Listen, Learn &amp; Give Feedback</a:t>
            </a:r>
          </a:p>
          <a:p>
            <a:pPr lvl="3" algn="l">
              <a:buFont typeface="+mj-lt"/>
              <a:buAutoNum type="arabicPeriod"/>
            </a:pPr>
            <a:r>
              <a:rPr lang="en-US" sz="1600" b="0" i="0" dirty="0">
                <a:solidFill>
                  <a:srgbClr val="515F5C"/>
                </a:solidFill>
                <a:effectLst/>
                <a:latin typeface="Open Sans" panose="020B0606030504020204" pitchFamily="34" charset="0"/>
              </a:rPr>
              <a:t>Attend learning sessions</a:t>
            </a:r>
          </a:p>
          <a:p>
            <a:pPr lvl="3" algn="l">
              <a:buFont typeface="+mj-lt"/>
              <a:buAutoNum type="arabicPeriod"/>
            </a:pPr>
            <a:r>
              <a:rPr lang="en-US" sz="1600" b="0" i="0" dirty="0">
                <a:solidFill>
                  <a:srgbClr val="515F5C"/>
                </a:solidFill>
                <a:effectLst/>
                <a:latin typeface="Open Sans" panose="020B0606030504020204" pitchFamily="34" charset="0"/>
              </a:rPr>
              <a:t>Contribute to Join the Journey sessions</a:t>
            </a:r>
          </a:p>
          <a:p>
            <a:pPr lvl="3" algn="l">
              <a:buFont typeface="+mj-lt"/>
              <a:buAutoNum type="arabicPeriod"/>
            </a:pPr>
            <a:r>
              <a:rPr lang="en-US" sz="1600" b="0" i="0" dirty="0">
                <a:solidFill>
                  <a:srgbClr val="515F5C"/>
                </a:solidFill>
                <a:effectLst/>
                <a:latin typeface="Open Sans" panose="020B0606030504020204" pitchFamily="34" charset="0"/>
              </a:rPr>
              <a:t>Respond to Polls</a:t>
            </a:r>
          </a:p>
          <a:p>
            <a:pPr lvl="3" algn="l">
              <a:buFont typeface="+mj-lt"/>
              <a:buAutoNum type="arabicPeriod"/>
            </a:pPr>
            <a:r>
              <a:rPr lang="en-US" sz="1600" b="0" i="0" u="sng" dirty="0">
                <a:solidFill>
                  <a:srgbClr val="00692E"/>
                </a:solidFill>
                <a:effectLst/>
                <a:latin typeface="Open Sans" panose="020B0606030504020204" pitchFamily="34" charset="0"/>
                <a:hlinkClick r:id="rId4"/>
              </a:rPr>
              <a:t>Submit ideas and feedback</a:t>
            </a:r>
            <a:endParaRPr lang="en-US" sz="1600" b="0" i="0" u="sng" dirty="0">
              <a:solidFill>
                <a:srgbClr val="00692E"/>
              </a:solidFill>
              <a:effectLst/>
              <a:latin typeface="Open Sans" panose="020B0606030504020204" pitchFamily="34" charset="0"/>
            </a:endParaRPr>
          </a:p>
          <a:p>
            <a:pPr lvl="3" algn="l">
              <a:buFont typeface="+mj-lt"/>
              <a:buAutoNum type="arabicPeriod"/>
            </a:pPr>
            <a:endParaRPr lang="en-US" sz="1600" b="0" i="0" u="sng" dirty="0">
              <a:solidFill>
                <a:srgbClr val="00692E"/>
              </a:solidFill>
              <a:effectLst/>
              <a:latin typeface="Open Sans" panose="020B0606030504020204" pitchFamily="34" charset="0"/>
            </a:endParaRPr>
          </a:p>
          <a:p>
            <a:pPr lvl="0" algn="l">
              <a:buFont typeface="+mj-lt"/>
              <a:buNone/>
            </a:pPr>
            <a:r>
              <a:rPr lang="en-US" sz="1600" b="0" i="0" u="sng" dirty="0">
                <a:solidFill>
                  <a:srgbClr val="00692E"/>
                </a:solidFill>
                <a:effectLst/>
                <a:latin typeface="Open Sans" panose="020B0606030504020204" pitchFamily="34" charset="0"/>
              </a:rPr>
              <a:t>Most importantly, we continue as a team to LIVE the values (use examples from the slide and/or discuss.) </a:t>
            </a:r>
            <a:endParaRPr lang="en-US" sz="1600" b="0" i="0" dirty="0">
              <a:solidFill>
                <a:srgbClr val="515F5C"/>
              </a:solidFill>
              <a:effectLst/>
              <a:latin typeface="Open Sans" panose="020B0606030504020204" pitchFamily="34" charset="0"/>
            </a:endParaRPr>
          </a:p>
        </p:txBody>
      </p:sp>
      <p:sp>
        <p:nvSpPr>
          <p:cNvPr id="4" name="Slide Number Placeholder 3"/>
          <p:cNvSpPr>
            <a:spLocks noGrp="1"/>
          </p:cNvSpPr>
          <p:nvPr>
            <p:ph type="sldNum" sz="quarter" idx="10"/>
          </p:nvPr>
        </p:nvSpPr>
        <p:spPr/>
        <p:txBody>
          <a:bodyPr/>
          <a:lstStyle/>
          <a:p>
            <a:fld id="{E0E07EC2-BC04-485F-AFB6-4B326ED563C9}" type="slidenum">
              <a:rPr lang="en-US" smtClean="0"/>
              <a:pPr/>
              <a:t>17</a:t>
            </a:fld>
            <a:endParaRPr lang="en-US" dirty="0"/>
          </a:p>
        </p:txBody>
      </p:sp>
    </p:spTree>
    <p:extLst>
      <p:ext uri="{BB962C8B-B14F-4D97-AF65-F5344CB8AC3E}">
        <p14:creationId xmlns:p14="http://schemas.microsoft.com/office/powerpoint/2010/main" val="1379303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0" y="4343400"/>
            <a:ext cx="5486400" cy="4114800"/>
          </a:xfrm>
        </p:spPr>
        <p:txBody>
          <a:bodyPr>
            <a:noAutofit/>
          </a:bodyPr>
          <a:lstStyle/>
          <a:p>
            <a:r>
              <a:rPr lang="en-US" sz="1100" b="1" i="0" u="none" strike="noStrike" baseline="0" dirty="0">
                <a:solidFill>
                  <a:srgbClr val="000000"/>
                </a:solidFill>
                <a:latin typeface="Times New Roman" panose="02020603050405020304" pitchFamily="18" charset="0"/>
              </a:rPr>
              <a:t>Review and Discuss the Values Action Plan </a:t>
            </a:r>
            <a:r>
              <a:rPr lang="en-US" sz="1100" b="1" i="0" u="none" strike="noStrike" baseline="0">
                <a:solidFill>
                  <a:srgbClr val="000000"/>
                </a:solidFill>
                <a:latin typeface="Times New Roman" panose="02020603050405020304" pitchFamily="18" charset="0"/>
              </a:rPr>
              <a:t>Worksheet </a:t>
            </a:r>
            <a:endParaRPr lang="en-US" sz="800" i="1"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E07EC2-BC04-485F-AFB6-4B326ED563C9}" type="slidenum">
              <a:rPr lang="en-US" smtClean="0"/>
              <a:pPr/>
              <a:t>18</a:t>
            </a:fld>
            <a:endParaRPr lang="en-US" dirty="0"/>
          </a:p>
        </p:txBody>
      </p:sp>
    </p:spTree>
    <p:extLst>
      <p:ext uri="{BB962C8B-B14F-4D97-AF65-F5344CB8AC3E}">
        <p14:creationId xmlns:p14="http://schemas.microsoft.com/office/powerpoint/2010/main" val="3893272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0" y="4343400"/>
            <a:ext cx="5486400" cy="4114800"/>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u="sng" dirty="0"/>
              <a:t>TALKING POINTS</a:t>
            </a:r>
          </a:p>
          <a:p>
            <a:endParaRPr lang="en-US" sz="1100" i="1" dirty="0">
              <a:latin typeface="Arial" pitchFamily="34" charset="0"/>
              <a:cs typeface="Arial" pitchFamily="34" charset="0"/>
            </a:endParaRPr>
          </a:p>
          <a:p>
            <a:r>
              <a:rPr lang="en-US" sz="1100" i="1" dirty="0">
                <a:latin typeface="Arial" pitchFamily="34" charset="0"/>
                <a:cs typeface="Arial" pitchFamily="34" charset="0"/>
              </a:rPr>
              <a:t>Read  and succinctly elaborate, or paraphrase, copy on slide.</a:t>
            </a:r>
          </a:p>
          <a:p>
            <a:endParaRPr lang="en-US" sz="1100" dirty="0">
              <a:latin typeface="Arial" pitchFamily="34" charset="0"/>
              <a:cs typeface="Arial" pitchFamily="34" charset="0"/>
            </a:endParaRPr>
          </a:p>
          <a:p>
            <a:r>
              <a:rPr lang="en-US" sz="1100" dirty="0">
                <a:latin typeface="Arial" pitchFamily="34" charset="0"/>
                <a:cs typeface="Arial" pitchFamily="34" charset="0"/>
              </a:rPr>
              <a:t>For us, here is what this value’s definition and associated behaviors are.</a:t>
            </a:r>
          </a:p>
          <a:p>
            <a:endParaRPr lang="en-US" sz="1100" dirty="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dirty="0">
                <a:latin typeface="Arial" pitchFamily="34" charset="0"/>
                <a:cs typeface="Arial" pitchFamily="34" charset="0"/>
              </a:rPr>
              <a:t>Ask for their thoughts and/or examples of how the team thinks they are living this value currently. </a:t>
            </a:r>
          </a:p>
          <a:p>
            <a:endParaRPr lang="en-US" sz="1100" i="1"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E07EC2-BC04-485F-AFB6-4B326ED563C9}" type="slidenum">
              <a:rPr lang="en-US" smtClean="0"/>
              <a:pPr/>
              <a:t>19</a:t>
            </a:fld>
            <a:endParaRPr lang="en-US" dirty="0"/>
          </a:p>
        </p:txBody>
      </p:sp>
    </p:spTree>
    <p:extLst>
      <p:ext uri="{BB962C8B-B14F-4D97-AF65-F5344CB8AC3E}">
        <p14:creationId xmlns:p14="http://schemas.microsoft.com/office/powerpoint/2010/main" val="2298079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TALKING POINTS</a:t>
            </a:r>
          </a:p>
          <a:p>
            <a:endParaRPr lang="en-US" sz="1200" i="1" dirty="0">
              <a:latin typeface="Arial" pitchFamily="34" charset="0"/>
              <a:cs typeface="Arial" pitchFamily="34" charset="0"/>
            </a:endParaRPr>
          </a:p>
          <a:p>
            <a:r>
              <a:rPr lang="en-US" sz="1200" i="1" dirty="0">
                <a:latin typeface="Arial" pitchFamily="34" charset="0"/>
                <a:cs typeface="Arial" pitchFamily="34" charset="0"/>
              </a:rPr>
              <a:t>Read the vision statement on the slide, watch the video, and discuss.</a:t>
            </a:r>
          </a:p>
          <a:p>
            <a:endParaRPr lang="en-US" sz="1200" i="1" dirty="0">
              <a:latin typeface="Arial" pitchFamily="34" charset="0"/>
              <a:cs typeface="Arial" pitchFamily="34" charset="0"/>
            </a:endParaRPr>
          </a:p>
          <a:p>
            <a:r>
              <a:rPr lang="en-US" sz="1200" i="1" dirty="0">
                <a:latin typeface="Arial" pitchFamily="34" charset="0"/>
                <a:cs typeface="Arial" pitchFamily="34" charset="0"/>
              </a:rPr>
              <a:t>Watch the video together with your team to help establish the framework for the “what and why” of moving us forward. Building trust and moving us forward!</a:t>
            </a:r>
          </a:p>
        </p:txBody>
      </p:sp>
      <p:sp>
        <p:nvSpPr>
          <p:cNvPr id="4" name="Slide Number Placeholder 3"/>
          <p:cNvSpPr>
            <a:spLocks noGrp="1"/>
          </p:cNvSpPr>
          <p:nvPr>
            <p:ph type="sldNum" sz="quarter" idx="5"/>
          </p:nvPr>
        </p:nvSpPr>
        <p:spPr/>
        <p:txBody>
          <a:bodyPr/>
          <a:lstStyle/>
          <a:p>
            <a:fld id="{FA633F0A-91DE-4B55-B7B3-CB690401126D}" type="slidenum">
              <a:rPr lang="en-US" smtClean="0"/>
              <a:t>2</a:t>
            </a:fld>
            <a:endParaRPr lang="en-US"/>
          </a:p>
        </p:txBody>
      </p:sp>
    </p:spTree>
    <p:extLst>
      <p:ext uri="{BB962C8B-B14F-4D97-AF65-F5344CB8AC3E}">
        <p14:creationId xmlns:p14="http://schemas.microsoft.com/office/powerpoint/2010/main" val="28702764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0" y="4343400"/>
            <a:ext cx="5486400" cy="4114800"/>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u="sng" dirty="0"/>
              <a:t>TALKING POINTS</a:t>
            </a:r>
          </a:p>
          <a:p>
            <a:endParaRPr lang="en-US" sz="1100" i="1" dirty="0">
              <a:latin typeface="Arial" pitchFamily="34" charset="0"/>
              <a:cs typeface="Arial" pitchFamily="34" charset="0"/>
            </a:endParaRPr>
          </a:p>
          <a:p>
            <a:r>
              <a:rPr lang="en-US" sz="1100" i="1" dirty="0">
                <a:latin typeface="Arial" pitchFamily="34" charset="0"/>
                <a:cs typeface="Arial" pitchFamily="34" charset="0"/>
              </a:rPr>
              <a:t>Read  and succinctly elaborate, or paraphrase, copy on slide.</a:t>
            </a:r>
          </a:p>
          <a:p>
            <a:endParaRPr lang="en-US" sz="1100" dirty="0">
              <a:latin typeface="Arial" pitchFamily="34" charset="0"/>
              <a:cs typeface="Arial" pitchFamily="34" charset="0"/>
            </a:endParaRPr>
          </a:p>
          <a:p>
            <a:r>
              <a:rPr lang="en-US" sz="1100" dirty="0">
                <a:latin typeface="Arial" pitchFamily="34" charset="0"/>
                <a:cs typeface="Arial" pitchFamily="34" charset="0"/>
              </a:rPr>
              <a:t>For us, here is what this value’s definition and associated behaviors are.</a:t>
            </a:r>
          </a:p>
          <a:p>
            <a:endParaRPr lang="en-US" sz="1100" dirty="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dirty="0">
                <a:latin typeface="Arial" pitchFamily="34" charset="0"/>
                <a:cs typeface="Arial" pitchFamily="34" charset="0"/>
              </a:rPr>
              <a:t>Ask for their thoughts and/or examples of how the team thinks they are living this value currently. </a:t>
            </a:r>
          </a:p>
          <a:p>
            <a:endParaRPr lang="en-US" sz="1100" i="1"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E07EC2-BC04-485F-AFB6-4B326ED563C9}" type="slidenum">
              <a:rPr lang="en-US" smtClean="0"/>
              <a:pPr/>
              <a:t>20</a:t>
            </a:fld>
            <a:endParaRPr lang="en-US" dirty="0"/>
          </a:p>
        </p:txBody>
      </p:sp>
    </p:spTree>
    <p:extLst>
      <p:ext uri="{BB962C8B-B14F-4D97-AF65-F5344CB8AC3E}">
        <p14:creationId xmlns:p14="http://schemas.microsoft.com/office/powerpoint/2010/main" val="22782699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0" y="4343400"/>
            <a:ext cx="5486400" cy="4114800"/>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u="sng" dirty="0"/>
              <a:t>TALKING POINTS</a:t>
            </a:r>
          </a:p>
          <a:p>
            <a:endParaRPr lang="en-US" sz="1100" i="1" dirty="0">
              <a:latin typeface="Arial" pitchFamily="34" charset="0"/>
              <a:cs typeface="Arial" pitchFamily="34" charset="0"/>
            </a:endParaRPr>
          </a:p>
          <a:p>
            <a:r>
              <a:rPr lang="en-US" sz="1100" i="1" dirty="0">
                <a:latin typeface="Arial" pitchFamily="34" charset="0"/>
                <a:cs typeface="Arial" pitchFamily="34" charset="0"/>
              </a:rPr>
              <a:t>Read  and succinctly elaborate, or paraphrase, copy on slide.</a:t>
            </a:r>
          </a:p>
          <a:p>
            <a:endParaRPr lang="en-US" sz="1100" dirty="0">
              <a:latin typeface="Arial" pitchFamily="34" charset="0"/>
              <a:cs typeface="Arial" pitchFamily="34" charset="0"/>
            </a:endParaRPr>
          </a:p>
          <a:p>
            <a:r>
              <a:rPr lang="en-US" sz="1100" dirty="0">
                <a:latin typeface="Arial" pitchFamily="34" charset="0"/>
                <a:cs typeface="Arial" pitchFamily="34" charset="0"/>
              </a:rPr>
              <a:t>For us, here is what this value’s definition and associated behaviors are.</a:t>
            </a:r>
          </a:p>
          <a:p>
            <a:endParaRPr lang="en-US" sz="1100" dirty="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dirty="0">
                <a:latin typeface="Arial" pitchFamily="34" charset="0"/>
                <a:cs typeface="Arial" pitchFamily="34" charset="0"/>
              </a:rPr>
              <a:t>Ask for their thoughts and/or examples of how the team thinks they are living this value currently. </a:t>
            </a:r>
          </a:p>
          <a:p>
            <a:endParaRPr lang="en-US" sz="1100" i="1"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E07EC2-BC04-485F-AFB6-4B326ED563C9}" type="slidenum">
              <a:rPr lang="en-US" smtClean="0"/>
              <a:pPr/>
              <a:t>21</a:t>
            </a:fld>
            <a:endParaRPr lang="en-US" dirty="0"/>
          </a:p>
        </p:txBody>
      </p:sp>
    </p:spTree>
    <p:extLst>
      <p:ext uri="{BB962C8B-B14F-4D97-AF65-F5344CB8AC3E}">
        <p14:creationId xmlns:p14="http://schemas.microsoft.com/office/powerpoint/2010/main" val="3904470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TALKING POINTS</a:t>
            </a:r>
          </a:p>
          <a:p>
            <a:endParaRPr lang="en-US" sz="1100" dirty="0">
              <a:latin typeface="Arial" pitchFamily="34" charset="0"/>
              <a:cs typeface="Arial" pitchFamily="34" charset="0"/>
            </a:endParaRPr>
          </a:p>
          <a:p>
            <a:r>
              <a:rPr lang="en-US" sz="1100" dirty="0">
                <a:latin typeface="Arial" pitchFamily="34" charset="0"/>
                <a:cs typeface="Arial" pitchFamily="34" charset="0"/>
              </a:rPr>
              <a:t>As you can see from the video, there are a few objectives we want to achieve together!</a:t>
            </a:r>
          </a:p>
          <a:p>
            <a:endParaRPr lang="en-US" sz="1100" dirty="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dirty="0">
                <a:latin typeface="Arial" pitchFamily="34" charset="0"/>
                <a:cs typeface="Arial" pitchFamily="34" charset="0"/>
              </a:rPr>
              <a:t>Read the objectives from the slide and discuss with your team their thoughts. This is helpful in establishing the “WHY”.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i="1" dirty="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dirty="0">
                <a:latin typeface="Arial" pitchFamily="34" charset="0"/>
                <a:cs typeface="Arial" pitchFamily="34" charset="0"/>
              </a:rPr>
              <a:t>How does this affect US?!</a:t>
            </a:r>
          </a:p>
          <a:p>
            <a:pPr lvl="1" algn="l"/>
            <a:r>
              <a:rPr lang="en-US" sz="1600" b="0" i="0" dirty="0">
                <a:solidFill>
                  <a:srgbClr val="515F5C"/>
                </a:solidFill>
                <a:effectLst/>
                <a:latin typeface="Open Sans" panose="020B0606030504020204" pitchFamily="34" charset="0"/>
              </a:rPr>
              <a:t>Creating a values-based system will:</a:t>
            </a:r>
          </a:p>
          <a:p>
            <a:pPr lvl="1" algn="l">
              <a:buFont typeface="Arial" panose="020B0604020202020204" pitchFamily="34" charset="0"/>
              <a:buChar char="•"/>
            </a:pPr>
            <a:r>
              <a:rPr lang="en-US" sz="1600" b="0" i="1" dirty="0">
                <a:solidFill>
                  <a:srgbClr val="515F5C"/>
                </a:solidFill>
                <a:effectLst/>
                <a:latin typeface="Open Sans" panose="020B0606030504020204" pitchFamily="34" charset="0"/>
              </a:rPr>
              <a:t>Help you understand what is expected of yourself and others in your interactions. </a:t>
            </a:r>
          </a:p>
          <a:p>
            <a:pPr lvl="1" algn="l">
              <a:buFont typeface="Arial" panose="020B0604020202020204" pitchFamily="34" charset="0"/>
              <a:buChar char="•"/>
            </a:pPr>
            <a:r>
              <a:rPr lang="en-US" sz="1600" b="0" i="1" dirty="0">
                <a:solidFill>
                  <a:srgbClr val="515F5C"/>
                </a:solidFill>
                <a:effectLst/>
                <a:latin typeface="Open Sans" panose="020B0606030504020204" pitchFamily="34" charset="0"/>
              </a:rPr>
              <a:t>Benefit you with cross-organizational knowledge, expertise and best practices. </a:t>
            </a:r>
          </a:p>
          <a:p>
            <a:pPr lvl="1" algn="l">
              <a:buFont typeface="Arial" panose="020B0604020202020204" pitchFamily="34" charset="0"/>
              <a:buChar char="•"/>
            </a:pPr>
            <a:r>
              <a:rPr lang="en-US" sz="1600" b="0" i="1" dirty="0">
                <a:solidFill>
                  <a:srgbClr val="515F5C"/>
                </a:solidFill>
                <a:effectLst/>
                <a:latin typeface="Open Sans" panose="020B0606030504020204" pitchFamily="34" charset="0"/>
              </a:rPr>
              <a:t>Guide your organization to attract, hire, and retain the best people who live our values.</a:t>
            </a:r>
          </a:p>
          <a:p>
            <a:pPr lvl="1" algn="l">
              <a:buFont typeface="Arial" panose="020B0604020202020204" pitchFamily="34" charset="0"/>
              <a:buChar char="•"/>
            </a:pPr>
            <a:r>
              <a:rPr lang="en-US" sz="1600" b="0" i="1" dirty="0">
                <a:solidFill>
                  <a:srgbClr val="515F5C"/>
                </a:solidFill>
                <a:effectLst/>
                <a:latin typeface="Open Sans" panose="020B0606030504020204" pitchFamily="34" charset="0"/>
              </a:rPr>
              <a:t>Support us in feeling mutually valued and appreciated.</a:t>
            </a:r>
          </a:p>
          <a:p>
            <a:pPr lvl="1" algn="l">
              <a:buFont typeface="Arial" panose="020B0604020202020204" pitchFamily="34" charset="0"/>
              <a:buChar char="•"/>
            </a:pPr>
            <a:r>
              <a:rPr lang="en-US" sz="1600" b="0" i="1" dirty="0">
                <a:solidFill>
                  <a:srgbClr val="515F5C"/>
                </a:solidFill>
                <a:effectLst/>
                <a:latin typeface="Open Sans" panose="020B0606030504020204" pitchFamily="34" charset="0"/>
              </a:rPr>
              <a:t>Create an environment where you enjoy coming to work.</a:t>
            </a:r>
          </a:p>
        </p:txBody>
      </p:sp>
      <p:sp>
        <p:nvSpPr>
          <p:cNvPr id="4" name="Slide Number Placeholder 3"/>
          <p:cNvSpPr>
            <a:spLocks noGrp="1"/>
          </p:cNvSpPr>
          <p:nvPr>
            <p:ph type="sldNum" sz="quarter" idx="5"/>
          </p:nvPr>
        </p:nvSpPr>
        <p:spPr/>
        <p:txBody>
          <a:bodyPr/>
          <a:lstStyle/>
          <a:p>
            <a:fld id="{FA633F0A-91DE-4B55-B7B3-CB690401126D}" type="slidenum">
              <a:rPr lang="en-US" smtClean="0"/>
              <a:t>3</a:t>
            </a:fld>
            <a:endParaRPr lang="en-US"/>
          </a:p>
        </p:txBody>
      </p:sp>
    </p:spTree>
    <p:extLst>
      <p:ext uri="{BB962C8B-B14F-4D97-AF65-F5344CB8AC3E}">
        <p14:creationId xmlns:p14="http://schemas.microsoft.com/office/powerpoint/2010/main" val="243318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TALKING POINTS</a:t>
            </a:r>
          </a:p>
          <a:p>
            <a:endParaRPr lang="en-US" sz="1200" dirty="0">
              <a:latin typeface="Arial" pitchFamily="34" charset="0"/>
              <a:cs typeface="Arial" pitchFamily="34" charset="0"/>
            </a:endParaRPr>
          </a:p>
          <a:p>
            <a:r>
              <a:rPr lang="en-US" sz="1200" dirty="0">
                <a:latin typeface="Arial" pitchFamily="34" charset="0"/>
                <a:cs typeface="Arial" pitchFamily="34" charset="0"/>
              </a:rPr>
              <a:t>Besides the benefit to us. All of this work has, at its core, the student.</a:t>
            </a:r>
          </a:p>
          <a:p>
            <a:endParaRPr lang="en-US" sz="1200" dirty="0">
              <a:latin typeface="Arial" pitchFamily="34" charset="0"/>
              <a:cs typeface="Arial" pitchFamily="34" charset="0"/>
            </a:endParaRPr>
          </a:p>
          <a:p>
            <a:r>
              <a:rPr lang="en-US" sz="1200" dirty="0">
                <a:latin typeface="Arial" pitchFamily="34" charset="0"/>
                <a:cs typeface="Arial" pitchFamily="34" charset="0"/>
              </a:rPr>
              <a:t>We want students to know they can count on us in every relationship they have with us. </a:t>
            </a:r>
          </a:p>
          <a:p>
            <a:endParaRPr lang="en-US" sz="1200" dirty="0">
              <a:latin typeface="Arial" pitchFamily="34" charset="0"/>
              <a:cs typeface="Arial" pitchFamily="34" charset="0"/>
            </a:endParaRPr>
          </a:p>
          <a:p>
            <a:r>
              <a:rPr lang="en-US" sz="1200" dirty="0">
                <a:latin typeface="Arial" pitchFamily="34" charset="0"/>
                <a:cs typeface="Arial" pitchFamily="34" charset="0"/>
              </a:rPr>
              <a:t>A culture built on values requires continuous discipline. Even if we are happy with the way we are executing the values and behaviors, we must be constantly vigilant and revisit progress on a regular basis. Organizations that succeed with culture change over the long term have a plan for continuous improvement.</a:t>
            </a:r>
          </a:p>
          <a:p>
            <a:endParaRPr lang="en-US" sz="1200" dirty="0">
              <a:latin typeface="Arial" pitchFamily="34" charset="0"/>
              <a:cs typeface="Arial" pitchFamily="34" charset="0"/>
            </a:endParaRPr>
          </a:p>
          <a:p>
            <a:r>
              <a:rPr lang="en-US" sz="1200" dirty="0">
                <a:latin typeface="Arial" pitchFamily="34" charset="0"/>
                <a:cs typeface="Arial" pitchFamily="34" charset="0"/>
              </a:rPr>
              <a:t>To support the individual role every employee plays in creating the type of experiences we want students to have with us, we have defined the shared values and behaviors that will guide us.</a:t>
            </a:r>
          </a:p>
          <a:p>
            <a:endParaRPr lang="en-US" sz="1200" dirty="0">
              <a:latin typeface="Arial" pitchFamily="34" charset="0"/>
              <a:cs typeface="Arial" pitchFamily="34" charset="0"/>
            </a:endParaRPr>
          </a:p>
          <a:p>
            <a:r>
              <a:rPr lang="en-US" sz="1200" dirty="0">
                <a:latin typeface="Arial" pitchFamily="34" charset="0"/>
                <a:cs typeface="Arial" pitchFamily="34" charset="0"/>
              </a:rPr>
              <a:t>Here is where we have traveled on the journey thus far:</a:t>
            </a:r>
          </a:p>
        </p:txBody>
      </p:sp>
      <p:sp>
        <p:nvSpPr>
          <p:cNvPr id="4" name="Slide Number Placeholder 3"/>
          <p:cNvSpPr>
            <a:spLocks noGrp="1"/>
          </p:cNvSpPr>
          <p:nvPr>
            <p:ph type="sldNum" sz="quarter" idx="5"/>
          </p:nvPr>
        </p:nvSpPr>
        <p:spPr/>
        <p:txBody>
          <a:bodyPr/>
          <a:lstStyle/>
          <a:p>
            <a:fld id="{FA633F0A-91DE-4B55-B7B3-CB690401126D}" type="slidenum">
              <a:rPr lang="en-US" smtClean="0"/>
              <a:t>4</a:t>
            </a:fld>
            <a:endParaRPr lang="en-US"/>
          </a:p>
        </p:txBody>
      </p:sp>
    </p:spTree>
    <p:extLst>
      <p:ext uri="{BB962C8B-B14F-4D97-AF65-F5344CB8AC3E}">
        <p14:creationId xmlns:p14="http://schemas.microsoft.com/office/powerpoint/2010/main" val="3648280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515F5C"/>
                </a:solidFill>
                <a:effectLst/>
                <a:latin typeface="Open Sans" panose="020B0606030504020204" pitchFamily="34" charset="0"/>
              </a:rPr>
              <a:t>As a supervisor, I want you to know a bit of background regarding the journey thus  far. We engaged an outside partner, People Ink, to help guide us. People Ink has a proven record of success in helping companies improve their customer experience by defining and integrating values and behaviors into their business practices and operational systems.  </a:t>
            </a:r>
            <a:br>
              <a:rPr lang="en-US" sz="1200" dirty="0"/>
            </a:br>
            <a:r>
              <a:rPr lang="en-US" sz="1200" b="0" i="0" dirty="0">
                <a:solidFill>
                  <a:srgbClr val="515F5C"/>
                </a:solidFill>
                <a:effectLst/>
                <a:latin typeface="Open Sans" panose="020B0606030504020204" pitchFamily="34" charset="0"/>
              </a:rPr>
              <a:t> </a:t>
            </a:r>
            <a:br>
              <a:rPr lang="en-US" sz="1200" dirty="0"/>
            </a:br>
            <a:r>
              <a:rPr lang="en-US" sz="1200" b="0" i="0" dirty="0">
                <a:solidFill>
                  <a:srgbClr val="515F5C"/>
                </a:solidFill>
                <a:effectLst/>
                <a:latin typeface="Open Sans" panose="020B0606030504020204" pitchFamily="34" charset="0"/>
              </a:rPr>
              <a:t>People Ink’s process involved a series of Join the Journey sessions, where everyone across the entire System was encouraged to engage and provide input around the UNT System values. Then, in November, 125 representatives from across the entire UNT System and at various levels of employment, gathered over two days to establish system-wide values.   </a:t>
            </a:r>
            <a:br>
              <a:rPr lang="en-US" sz="1200" dirty="0"/>
            </a:br>
            <a:r>
              <a:rPr lang="en-US" sz="1200" b="0" i="0" dirty="0">
                <a:solidFill>
                  <a:srgbClr val="515F5C"/>
                </a:solidFill>
                <a:effectLst/>
                <a:latin typeface="Open Sans" panose="020B0606030504020204" pitchFamily="34" charset="0"/>
              </a:rPr>
              <a:t> </a:t>
            </a:r>
            <a:br>
              <a:rPr lang="en-US" sz="1200" dirty="0"/>
            </a:br>
            <a:r>
              <a:rPr lang="en-US" sz="1200" b="0" i="0" dirty="0">
                <a:solidFill>
                  <a:srgbClr val="515F5C"/>
                </a:solidFill>
                <a:effectLst/>
                <a:latin typeface="Open Sans" panose="020B0606030504020204" pitchFamily="34" charset="0"/>
              </a:rPr>
              <a:t>During the workshop, they worked in groups to make recommendations, democratically agree on the critical few values and their definitions, as well as supporting behaviors and their definitions.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dirty="0">
              <a:latin typeface="Arial" pitchFamily="34" charset="0"/>
              <a:cs typeface="Arial" pitchFamily="34" charset="0"/>
            </a:endParaRPr>
          </a:p>
          <a:p>
            <a:r>
              <a:rPr lang="en-US" sz="1000" b="0" dirty="0">
                <a:latin typeface="Arial" pitchFamily="34" charset="0"/>
                <a:cs typeface="Arial" pitchFamily="34" charset="0"/>
              </a:rPr>
              <a:t>This brought us to a Values Blueprint, which  is made up of our values, along with a definition, and the behaviors that support the Values. The Blueprint sets the stage for action by defining minimum behaviors to hire new employees, reward &amp; recognize current employees, and hold people accountable.</a:t>
            </a:r>
          </a:p>
        </p:txBody>
      </p:sp>
      <p:sp>
        <p:nvSpPr>
          <p:cNvPr id="4" name="Slide Number Placeholder 3"/>
          <p:cNvSpPr>
            <a:spLocks noGrp="1"/>
          </p:cNvSpPr>
          <p:nvPr>
            <p:ph type="sldNum" sz="quarter" idx="5"/>
          </p:nvPr>
        </p:nvSpPr>
        <p:spPr/>
        <p:txBody>
          <a:bodyPr/>
          <a:lstStyle/>
          <a:p>
            <a:fld id="{FA633F0A-91DE-4B55-B7B3-CB690401126D}" type="slidenum">
              <a:rPr lang="en-US" smtClean="0"/>
              <a:t>5</a:t>
            </a:fld>
            <a:endParaRPr lang="en-US"/>
          </a:p>
        </p:txBody>
      </p:sp>
    </p:spTree>
    <p:extLst>
      <p:ext uri="{BB962C8B-B14F-4D97-AF65-F5344CB8AC3E}">
        <p14:creationId xmlns:p14="http://schemas.microsoft.com/office/powerpoint/2010/main" val="1013947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latin typeface="Arial" pitchFamily="34" charset="0"/>
                <a:cs typeface="Arial" pitchFamily="34" charset="0"/>
              </a:rPr>
              <a:t>These are our five values based on the process. Each of us</a:t>
            </a:r>
            <a:r>
              <a:rPr lang="en-US" sz="1200" i="1" baseline="0" dirty="0">
                <a:latin typeface="Arial" pitchFamily="34" charset="0"/>
                <a:cs typeface="Arial" pitchFamily="34" charset="0"/>
              </a:rPr>
              <a:t> </a:t>
            </a:r>
            <a:r>
              <a:rPr lang="en-US" sz="1200" i="1" dirty="0">
                <a:latin typeface="Arial" pitchFamily="34" charset="0"/>
                <a:cs typeface="Arial" pitchFamily="34" charset="0"/>
              </a:rPr>
              <a:t>needs to be able to articulate what these mean for our organization, our own business unit and our own specific role.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rgbClr val="515F5C"/>
                </a:solidFill>
                <a:effectLst/>
                <a:latin typeface="Open Sans" panose="020B0606030504020204" pitchFamily="34" charset="0"/>
              </a:rPr>
              <a:t>This journey will evolve. The values for the System will not take away the unique culture of each campus; but rather help to align and unify our values </a:t>
            </a:r>
            <a:endParaRPr lang="en-US" sz="1200" i="1" dirty="0">
              <a:latin typeface="Arial" pitchFamily="34" charset="0"/>
              <a:cs typeface="Arial" pitchFamily="34" charset="0"/>
            </a:endParaRPr>
          </a:p>
          <a:p>
            <a:endParaRPr lang="en-US" sz="1200" dirty="0">
              <a:latin typeface="Arial" pitchFamily="34" charset="0"/>
              <a:cs typeface="Arial" pitchFamily="34" charset="0"/>
            </a:endParaRPr>
          </a:p>
          <a:p>
            <a:r>
              <a:rPr lang="en-US" sz="1200" b="0" i="0" dirty="0">
                <a:latin typeface="Arial" pitchFamily="34" charset="0"/>
                <a:cs typeface="Arial" pitchFamily="34" charset="0"/>
              </a:rPr>
              <a:t>Say each value. </a:t>
            </a:r>
          </a:p>
          <a:p>
            <a:r>
              <a:rPr lang="en-US" sz="1200" i="1" dirty="0">
                <a:latin typeface="Arial" pitchFamily="34" charset="0"/>
                <a:cs typeface="Arial" pitchFamily="34" charset="0"/>
              </a:rPr>
              <a:t>Now, let’s look at each individual value, its definition and its associated behaviors…</a:t>
            </a:r>
          </a:p>
        </p:txBody>
      </p:sp>
      <p:sp>
        <p:nvSpPr>
          <p:cNvPr id="4" name="Slide Number Placeholder 3"/>
          <p:cNvSpPr>
            <a:spLocks noGrp="1"/>
          </p:cNvSpPr>
          <p:nvPr>
            <p:ph type="sldNum" sz="quarter" idx="5"/>
          </p:nvPr>
        </p:nvSpPr>
        <p:spPr/>
        <p:txBody>
          <a:bodyPr/>
          <a:lstStyle/>
          <a:p>
            <a:fld id="{FA633F0A-91DE-4B55-B7B3-CB690401126D}" type="slidenum">
              <a:rPr lang="en-US" smtClean="0"/>
              <a:t>6</a:t>
            </a:fld>
            <a:endParaRPr lang="en-US"/>
          </a:p>
        </p:txBody>
      </p:sp>
    </p:spTree>
    <p:extLst>
      <p:ext uri="{BB962C8B-B14F-4D97-AF65-F5344CB8AC3E}">
        <p14:creationId xmlns:p14="http://schemas.microsoft.com/office/powerpoint/2010/main" val="821489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0" y="4343400"/>
            <a:ext cx="5486400" cy="4114800"/>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u="sng" dirty="0"/>
              <a:t>TALKING POINTS</a:t>
            </a:r>
          </a:p>
          <a:p>
            <a:endParaRPr lang="en-US" sz="1100" i="1" dirty="0">
              <a:latin typeface="Arial" pitchFamily="34" charset="0"/>
              <a:cs typeface="Arial" pitchFamily="34" charset="0"/>
            </a:endParaRPr>
          </a:p>
          <a:p>
            <a:r>
              <a:rPr lang="en-US" sz="1100" i="1" dirty="0">
                <a:latin typeface="Arial" pitchFamily="34" charset="0"/>
                <a:cs typeface="Arial" pitchFamily="34" charset="0"/>
              </a:rPr>
              <a:t>Read  and succinctly elaborate, or paraphrase, copy on slide.</a:t>
            </a:r>
          </a:p>
          <a:p>
            <a:endParaRPr lang="en-US" sz="1100" dirty="0">
              <a:latin typeface="Arial" pitchFamily="34" charset="0"/>
              <a:cs typeface="Arial" pitchFamily="34" charset="0"/>
            </a:endParaRPr>
          </a:p>
          <a:p>
            <a:r>
              <a:rPr lang="en-US" sz="1100" dirty="0">
                <a:latin typeface="Arial" pitchFamily="34" charset="0"/>
                <a:cs typeface="Arial" pitchFamily="34" charset="0"/>
              </a:rPr>
              <a:t>For us, here is what this value’s definition and associated behaviors are.</a:t>
            </a:r>
          </a:p>
          <a:p>
            <a:endParaRPr lang="en-US" sz="1100" dirty="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dirty="0">
                <a:latin typeface="Arial" pitchFamily="34" charset="0"/>
                <a:cs typeface="Arial" pitchFamily="34" charset="0"/>
              </a:rPr>
              <a:t>Ask for their thoughts and/or examples of how the team thinks they are living this value currently. </a:t>
            </a:r>
          </a:p>
          <a:p>
            <a:endParaRPr lang="en-US" sz="1100" i="1"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E07EC2-BC04-485F-AFB6-4B326ED563C9}" type="slidenum">
              <a:rPr lang="en-US" smtClean="0"/>
              <a:pPr/>
              <a:t>7</a:t>
            </a:fld>
            <a:endParaRPr lang="en-US" dirty="0"/>
          </a:p>
        </p:txBody>
      </p:sp>
    </p:spTree>
    <p:extLst>
      <p:ext uri="{BB962C8B-B14F-4D97-AF65-F5344CB8AC3E}">
        <p14:creationId xmlns:p14="http://schemas.microsoft.com/office/powerpoint/2010/main" val="3857866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0" y="4343400"/>
            <a:ext cx="5486400" cy="4114800"/>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u="sng" dirty="0"/>
              <a:t>TALKING POINTS</a:t>
            </a:r>
          </a:p>
          <a:p>
            <a:endParaRPr lang="en-US" sz="1100" i="1" dirty="0">
              <a:latin typeface="Arial" pitchFamily="34" charset="0"/>
              <a:cs typeface="Arial" pitchFamily="34" charset="0"/>
            </a:endParaRPr>
          </a:p>
          <a:p>
            <a:r>
              <a:rPr lang="en-US" sz="1100" i="0" dirty="0">
                <a:latin typeface="Arial" pitchFamily="34" charset="0"/>
                <a:cs typeface="Arial" pitchFamily="34" charset="0"/>
              </a:rPr>
              <a:t>On the slide are potential ways you can engage your team in a conversation about integrating this value and finding meaning within it. </a:t>
            </a:r>
          </a:p>
          <a:p>
            <a:r>
              <a:rPr lang="en-US" sz="1100" i="0" dirty="0">
                <a:latin typeface="Arial" pitchFamily="34" charset="0"/>
                <a:cs typeface="Arial" pitchFamily="34" charset="0"/>
              </a:rPr>
              <a:t>Have a discussion and use this opportunity to have the group learn, develop buy-in, and reflect together.</a:t>
            </a:r>
          </a:p>
        </p:txBody>
      </p:sp>
      <p:sp>
        <p:nvSpPr>
          <p:cNvPr id="4" name="Slide Number Placeholder 3"/>
          <p:cNvSpPr>
            <a:spLocks noGrp="1"/>
          </p:cNvSpPr>
          <p:nvPr>
            <p:ph type="sldNum" sz="quarter" idx="10"/>
          </p:nvPr>
        </p:nvSpPr>
        <p:spPr/>
        <p:txBody>
          <a:bodyPr/>
          <a:lstStyle/>
          <a:p>
            <a:fld id="{E0E07EC2-BC04-485F-AFB6-4B326ED563C9}" type="slidenum">
              <a:rPr lang="en-US" smtClean="0"/>
              <a:pPr/>
              <a:t>8</a:t>
            </a:fld>
            <a:endParaRPr lang="en-US" dirty="0"/>
          </a:p>
        </p:txBody>
      </p:sp>
    </p:spTree>
    <p:extLst>
      <p:ext uri="{BB962C8B-B14F-4D97-AF65-F5344CB8AC3E}">
        <p14:creationId xmlns:p14="http://schemas.microsoft.com/office/powerpoint/2010/main" val="2513461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0" y="4343400"/>
            <a:ext cx="5486400" cy="4114800"/>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u="sng" dirty="0"/>
              <a:t>TALKING POINTS</a:t>
            </a:r>
          </a:p>
          <a:p>
            <a:endParaRPr lang="en-US" sz="1100" i="1" dirty="0">
              <a:latin typeface="Arial" pitchFamily="34" charset="0"/>
              <a:cs typeface="Arial" pitchFamily="34" charset="0"/>
            </a:endParaRPr>
          </a:p>
          <a:p>
            <a:r>
              <a:rPr lang="en-US" sz="1100" i="1" dirty="0">
                <a:latin typeface="Arial" pitchFamily="34" charset="0"/>
                <a:cs typeface="Arial" pitchFamily="34" charset="0"/>
              </a:rPr>
              <a:t>Read  and succinctly elaborate, or paraphrase, copy on slide.</a:t>
            </a:r>
          </a:p>
          <a:p>
            <a:endParaRPr lang="en-US" sz="1100" dirty="0">
              <a:latin typeface="Arial" pitchFamily="34" charset="0"/>
              <a:cs typeface="Arial" pitchFamily="34" charset="0"/>
            </a:endParaRPr>
          </a:p>
          <a:p>
            <a:r>
              <a:rPr lang="en-US" sz="1100" dirty="0">
                <a:latin typeface="Arial" pitchFamily="34" charset="0"/>
                <a:cs typeface="Arial" pitchFamily="34" charset="0"/>
              </a:rPr>
              <a:t>For us, here is what this value’s definition and associated behaviors are.</a:t>
            </a:r>
          </a:p>
          <a:p>
            <a:endParaRPr lang="en-US" sz="1100" dirty="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dirty="0">
                <a:latin typeface="Arial" pitchFamily="34" charset="0"/>
                <a:cs typeface="Arial" pitchFamily="34" charset="0"/>
              </a:rPr>
              <a:t>Ask for their thoughts and/or examples of how the team thinks they are living this value currently. </a:t>
            </a:r>
          </a:p>
          <a:p>
            <a:endParaRPr lang="en-US" sz="1100" i="1"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E07EC2-BC04-485F-AFB6-4B326ED563C9}" type="slidenum">
              <a:rPr lang="en-US" smtClean="0"/>
              <a:pPr/>
              <a:t>9</a:t>
            </a:fld>
            <a:endParaRPr lang="en-US" dirty="0"/>
          </a:p>
        </p:txBody>
      </p:sp>
    </p:spTree>
    <p:extLst>
      <p:ext uri="{BB962C8B-B14F-4D97-AF65-F5344CB8AC3E}">
        <p14:creationId xmlns:p14="http://schemas.microsoft.com/office/powerpoint/2010/main" val="16025205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fld id="{CC7B5CB3-F6A7-BC47-8CB9-F0ABF2A1689F}" type="slidenum">
              <a:rPr lang="en-US" smtClean="0"/>
              <a:t>‹#›</a:t>
            </a:fld>
            <a:endParaRPr lang="en-US"/>
          </a:p>
        </p:txBody>
      </p:sp>
    </p:spTree>
    <p:extLst>
      <p:ext uri="{BB962C8B-B14F-4D97-AF65-F5344CB8AC3E}">
        <p14:creationId xmlns:p14="http://schemas.microsoft.com/office/powerpoint/2010/main" val="1996215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9non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CC7B5CB3-F6A7-BC47-8CB9-F0ABF2A1689F}" type="slidenum">
              <a:rPr lang="en-US" smtClean="0"/>
              <a:t>‹#›</a:t>
            </a:fld>
            <a:endParaRPr lang="en-US"/>
          </a:p>
        </p:txBody>
      </p:sp>
    </p:spTree>
    <p:extLst>
      <p:ext uri="{BB962C8B-B14F-4D97-AF65-F5344CB8AC3E}">
        <p14:creationId xmlns:p14="http://schemas.microsoft.com/office/powerpoint/2010/main" val="2761758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0non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164243"/>
            <a:ext cx="2628900" cy="494270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1164243"/>
            <a:ext cx="7734300" cy="49427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CC7B5CB3-F6A7-BC47-8CB9-F0ABF2A1689F}" type="slidenum">
              <a:rPr lang="en-US" smtClean="0"/>
              <a:t>‹#›</a:t>
            </a:fld>
            <a:endParaRPr lang="en-US"/>
          </a:p>
        </p:txBody>
      </p:sp>
    </p:spTree>
    <p:extLst>
      <p:ext uri="{BB962C8B-B14F-4D97-AF65-F5344CB8AC3E}">
        <p14:creationId xmlns:p14="http://schemas.microsoft.com/office/powerpoint/2010/main" val="2481238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CF97A-BBF9-57F4-0E8D-B151B88C44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54B1C2-B55A-AE5F-A270-49955321EE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ACD872-D9FE-6ECB-99DD-980CEE577C98}"/>
              </a:ext>
            </a:extLst>
          </p:cNvPr>
          <p:cNvSpPr>
            <a:spLocks noGrp="1"/>
          </p:cNvSpPr>
          <p:nvPr>
            <p:ph type="dt" sz="half" idx="10"/>
          </p:nvPr>
        </p:nvSpPr>
        <p:spPr/>
        <p:txBody>
          <a:bodyPr/>
          <a:lstStyle/>
          <a:p>
            <a:fld id="{A4BA3A79-4A15-FF45-AF28-8C1BAFFD097D}" type="datetimeFigureOut">
              <a:rPr lang="en-US" smtClean="0"/>
              <a:t>1/31/23</a:t>
            </a:fld>
            <a:endParaRPr lang="en-US"/>
          </a:p>
        </p:txBody>
      </p:sp>
      <p:sp>
        <p:nvSpPr>
          <p:cNvPr id="5" name="Footer Placeholder 4">
            <a:extLst>
              <a:ext uri="{FF2B5EF4-FFF2-40B4-BE49-F238E27FC236}">
                <a16:creationId xmlns:a16="http://schemas.microsoft.com/office/drawing/2014/main" id="{26728918-1338-EB6C-F5D6-DD0616C584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F28486-FCFE-36AE-FE22-0079307C5AEA}"/>
              </a:ext>
            </a:extLst>
          </p:cNvPr>
          <p:cNvSpPr>
            <a:spLocks noGrp="1"/>
          </p:cNvSpPr>
          <p:nvPr>
            <p:ph type="sldNum" sz="quarter" idx="12"/>
          </p:nvPr>
        </p:nvSpPr>
        <p:spPr/>
        <p:txBody>
          <a:bodyPr/>
          <a:lstStyle/>
          <a:p>
            <a:fld id="{42BF84B3-2186-8744-9848-1C1DE8B0875F}" type="slidenum">
              <a:rPr lang="en-US" smtClean="0"/>
              <a:t>‹#›</a:t>
            </a:fld>
            <a:endParaRPr lang="en-US"/>
          </a:p>
        </p:txBody>
      </p:sp>
    </p:spTree>
    <p:extLst>
      <p:ext uri="{BB962C8B-B14F-4D97-AF65-F5344CB8AC3E}">
        <p14:creationId xmlns:p14="http://schemas.microsoft.com/office/powerpoint/2010/main" val="3188832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415D5-1EF9-098D-4134-F1CCAB9EA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2718F0-A3FB-B2B1-0BA3-8EE0533F13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78F14-760A-A96C-48A7-EDFD0AB40EFA}"/>
              </a:ext>
            </a:extLst>
          </p:cNvPr>
          <p:cNvSpPr>
            <a:spLocks noGrp="1"/>
          </p:cNvSpPr>
          <p:nvPr>
            <p:ph type="dt" sz="half" idx="10"/>
          </p:nvPr>
        </p:nvSpPr>
        <p:spPr/>
        <p:txBody>
          <a:bodyPr/>
          <a:lstStyle/>
          <a:p>
            <a:fld id="{A4BA3A79-4A15-FF45-AF28-8C1BAFFD097D}" type="datetimeFigureOut">
              <a:rPr lang="en-US" smtClean="0"/>
              <a:t>1/31/23</a:t>
            </a:fld>
            <a:endParaRPr lang="en-US"/>
          </a:p>
        </p:txBody>
      </p:sp>
      <p:sp>
        <p:nvSpPr>
          <p:cNvPr id="5" name="Footer Placeholder 4">
            <a:extLst>
              <a:ext uri="{FF2B5EF4-FFF2-40B4-BE49-F238E27FC236}">
                <a16:creationId xmlns:a16="http://schemas.microsoft.com/office/drawing/2014/main" id="{3A69F15D-85C5-0A8F-B848-E1E8622536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F95061-B5E1-8EB8-FBEA-DD498F7ED535}"/>
              </a:ext>
            </a:extLst>
          </p:cNvPr>
          <p:cNvSpPr>
            <a:spLocks noGrp="1"/>
          </p:cNvSpPr>
          <p:nvPr>
            <p:ph type="sldNum" sz="quarter" idx="12"/>
          </p:nvPr>
        </p:nvSpPr>
        <p:spPr/>
        <p:txBody>
          <a:bodyPr/>
          <a:lstStyle/>
          <a:p>
            <a:fld id="{42BF84B3-2186-8744-9848-1C1DE8B0875F}" type="slidenum">
              <a:rPr lang="en-US" smtClean="0"/>
              <a:t>‹#›</a:t>
            </a:fld>
            <a:endParaRPr lang="en-US"/>
          </a:p>
        </p:txBody>
      </p:sp>
    </p:spTree>
    <p:extLst>
      <p:ext uri="{BB962C8B-B14F-4D97-AF65-F5344CB8AC3E}">
        <p14:creationId xmlns:p14="http://schemas.microsoft.com/office/powerpoint/2010/main" val="841933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677ED-402E-DF31-02B2-F9531D3252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09D2A4-11D2-BB60-97C4-AB26C2FDA7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82E68C-4786-E323-E22A-F814BBB26F53}"/>
              </a:ext>
            </a:extLst>
          </p:cNvPr>
          <p:cNvSpPr>
            <a:spLocks noGrp="1"/>
          </p:cNvSpPr>
          <p:nvPr>
            <p:ph type="dt" sz="half" idx="10"/>
          </p:nvPr>
        </p:nvSpPr>
        <p:spPr/>
        <p:txBody>
          <a:bodyPr/>
          <a:lstStyle/>
          <a:p>
            <a:fld id="{A4BA3A79-4A15-FF45-AF28-8C1BAFFD097D}" type="datetimeFigureOut">
              <a:rPr lang="en-US" smtClean="0"/>
              <a:t>1/31/23</a:t>
            </a:fld>
            <a:endParaRPr lang="en-US"/>
          </a:p>
        </p:txBody>
      </p:sp>
      <p:sp>
        <p:nvSpPr>
          <p:cNvPr id="5" name="Footer Placeholder 4">
            <a:extLst>
              <a:ext uri="{FF2B5EF4-FFF2-40B4-BE49-F238E27FC236}">
                <a16:creationId xmlns:a16="http://schemas.microsoft.com/office/drawing/2014/main" id="{088AE090-E47B-E4ED-7D3C-C93D26E8A2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1044C0-0294-D0D2-7798-4F836B53C6D6}"/>
              </a:ext>
            </a:extLst>
          </p:cNvPr>
          <p:cNvSpPr>
            <a:spLocks noGrp="1"/>
          </p:cNvSpPr>
          <p:nvPr>
            <p:ph type="sldNum" sz="quarter" idx="12"/>
          </p:nvPr>
        </p:nvSpPr>
        <p:spPr/>
        <p:txBody>
          <a:bodyPr/>
          <a:lstStyle/>
          <a:p>
            <a:fld id="{42BF84B3-2186-8744-9848-1C1DE8B0875F}" type="slidenum">
              <a:rPr lang="en-US" smtClean="0"/>
              <a:t>‹#›</a:t>
            </a:fld>
            <a:endParaRPr lang="en-US"/>
          </a:p>
        </p:txBody>
      </p:sp>
    </p:spTree>
    <p:extLst>
      <p:ext uri="{BB962C8B-B14F-4D97-AF65-F5344CB8AC3E}">
        <p14:creationId xmlns:p14="http://schemas.microsoft.com/office/powerpoint/2010/main" val="3106864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A4076-4FE2-A2D2-2F14-D49934E807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A90CF7-0D68-BA27-3494-26ECCA46E9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B1EE2C-6294-AF63-9100-75B7200EB6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3CAF79-C29E-AF01-C749-593889EBBAEE}"/>
              </a:ext>
            </a:extLst>
          </p:cNvPr>
          <p:cNvSpPr>
            <a:spLocks noGrp="1"/>
          </p:cNvSpPr>
          <p:nvPr>
            <p:ph type="dt" sz="half" idx="10"/>
          </p:nvPr>
        </p:nvSpPr>
        <p:spPr/>
        <p:txBody>
          <a:bodyPr/>
          <a:lstStyle/>
          <a:p>
            <a:fld id="{A4BA3A79-4A15-FF45-AF28-8C1BAFFD097D}" type="datetimeFigureOut">
              <a:rPr lang="en-US" smtClean="0"/>
              <a:t>1/31/23</a:t>
            </a:fld>
            <a:endParaRPr lang="en-US"/>
          </a:p>
        </p:txBody>
      </p:sp>
      <p:sp>
        <p:nvSpPr>
          <p:cNvPr id="6" name="Footer Placeholder 5">
            <a:extLst>
              <a:ext uri="{FF2B5EF4-FFF2-40B4-BE49-F238E27FC236}">
                <a16:creationId xmlns:a16="http://schemas.microsoft.com/office/drawing/2014/main" id="{389DAB77-EA9A-D4B4-6BD0-C80CF039BC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1972D9-F220-0FA4-5038-7012B67ECDE7}"/>
              </a:ext>
            </a:extLst>
          </p:cNvPr>
          <p:cNvSpPr>
            <a:spLocks noGrp="1"/>
          </p:cNvSpPr>
          <p:nvPr>
            <p:ph type="sldNum" sz="quarter" idx="12"/>
          </p:nvPr>
        </p:nvSpPr>
        <p:spPr/>
        <p:txBody>
          <a:bodyPr/>
          <a:lstStyle/>
          <a:p>
            <a:fld id="{42BF84B3-2186-8744-9848-1C1DE8B0875F}" type="slidenum">
              <a:rPr lang="en-US" smtClean="0"/>
              <a:t>‹#›</a:t>
            </a:fld>
            <a:endParaRPr lang="en-US"/>
          </a:p>
        </p:txBody>
      </p:sp>
    </p:spTree>
    <p:extLst>
      <p:ext uri="{BB962C8B-B14F-4D97-AF65-F5344CB8AC3E}">
        <p14:creationId xmlns:p14="http://schemas.microsoft.com/office/powerpoint/2010/main" val="741413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563DC-DBCB-CD4D-F0B7-0FE7A63CB2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384B2C-D66E-64E2-F130-53169B0E3F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45B8DF-E8FC-5191-A23B-957CA0A9B5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9D6A2A-870A-3461-88CC-6D6565A17B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5E9B19-2157-104D-BA4B-09C1A4816F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0DB129-CF29-65E9-D18D-6540954D8FFF}"/>
              </a:ext>
            </a:extLst>
          </p:cNvPr>
          <p:cNvSpPr>
            <a:spLocks noGrp="1"/>
          </p:cNvSpPr>
          <p:nvPr>
            <p:ph type="dt" sz="half" idx="10"/>
          </p:nvPr>
        </p:nvSpPr>
        <p:spPr/>
        <p:txBody>
          <a:bodyPr/>
          <a:lstStyle/>
          <a:p>
            <a:fld id="{A4BA3A79-4A15-FF45-AF28-8C1BAFFD097D}" type="datetimeFigureOut">
              <a:rPr lang="en-US" smtClean="0"/>
              <a:t>1/31/23</a:t>
            </a:fld>
            <a:endParaRPr lang="en-US"/>
          </a:p>
        </p:txBody>
      </p:sp>
      <p:sp>
        <p:nvSpPr>
          <p:cNvPr id="8" name="Footer Placeholder 7">
            <a:extLst>
              <a:ext uri="{FF2B5EF4-FFF2-40B4-BE49-F238E27FC236}">
                <a16:creationId xmlns:a16="http://schemas.microsoft.com/office/drawing/2014/main" id="{46629A0D-1D90-4453-33A1-E03D6D56CD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5134D0-B93D-128C-0612-8536BF9C3B2C}"/>
              </a:ext>
            </a:extLst>
          </p:cNvPr>
          <p:cNvSpPr>
            <a:spLocks noGrp="1"/>
          </p:cNvSpPr>
          <p:nvPr>
            <p:ph type="sldNum" sz="quarter" idx="12"/>
          </p:nvPr>
        </p:nvSpPr>
        <p:spPr/>
        <p:txBody>
          <a:bodyPr/>
          <a:lstStyle/>
          <a:p>
            <a:fld id="{42BF84B3-2186-8744-9848-1C1DE8B0875F}" type="slidenum">
              <a:rPr lang="en-US" smtClean="0"/>
              <a:t>‹#›</a:t>
            </a:fld>
            <a:endParaRPr lang="en-US"/>
          </a:p>
        </p:txBody>
      </p:sp>
    </p:spTree>
    <p:extLst>
      <p:ext uri="{BB962C8B-B14F-4D97-AF65-F5344CB8AC3E}">
        <p14:creationId xmlns:p14="http://schemas.microsoft.com/office/powerpoint/2010/main" val="3164528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B9AEA-28E1-45BF-BDCF-877186F710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CF4B8F-7EEE-5397-14A6-BC41BCF5B523}"/>
              </a:ext>
            </a:extLst>
          </p:cNvPr>
          <p:cNvSpPr>
            <a:spLocks noGrp="1"/>
          </p:cNvSpPr>
          <p:nvPr>
            <p:ph type="dt" sz="half" idx="10"/>
          </p:nvPr>
        </p:nvSpPr>
        <p:spPr/>
        <p:txBody>
          <a:bodyPr/>
          <a:lstStyle/>
          <a:p>
            <a:fld id="{A4BA3A79-4A15-FF45-AF28-8C1BAFFD097D}" type="datetimeFigureOut">
              <a:rPr lang="en-US" smtClean="0"/>
              <a:t>1/31/23</a:t>
            </a:fld>
            <a:endParaRPr lang="en-US"/>
          </a:p>
        </p:txBody>
      </p:sp>
      <p:sp>
        <p:nvSpPr>
          <p:cNvPr id="4" name="Footer Placeholder 3">
            <a:extLst>
              <a:ext uri="{FF2B5EF4-FFF2-40B4-BE49-F238E27FC236}">
                <a16:creationId xmlns:a16="http://schemas.microsoft.com/office/drawing/2014/main" id="{5C1937CF-78BE-46B9-B437-9CF09D0C9D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A83ECE-B775-CBFA-2366-81CF5C6CFBE3}"/>
              </a:ext>
            </a:extLst>
          </p:cNvPr>
          <p:cNvSpPr>
            <a:spLocks noGrp="1"/>
          </p:cNvSpPr>
          <p:nvPr>
            <p:ph type="sldNum" sz="quarter" idx="12"/>
          </p:nvPr>
        </p:nvSpPr>
        <p:spPr/>
        <p:txBody>
          <a:bodyPr/>
          <a:lstStyle/>
          <a:p>
            <a:fld id="{42BF84B3-2186-8744-9848-1C1DE8B0875F}" type="slidenum">
              <a:rPr lang="en-US" smtClean="0"/>
              <a:t>‹#›</a:t>
            </a:fld>
            <a:endParaRPr lang="en-US"/>
          </a:p>
        </p:txBody>
      </p:sp>
    </p:spTree>
    <p:extLst>
      <p:ext uri="{BB962C8B-B14F-4D97-AF65-F5344CB8AC3E}">
        <p14:creationId xmlns:p14="http://schemas.microsoft.com/office/powerpoint/2010/main" val="3311268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75D15B-6904-AA4D-7FC6-DD97314A0473}"/>
              </a:ext>
            </a:extLst>
          </p:cNvPr>
          <p:cNvSpPr>
            <a:spLocks noGrp="1"/>
          </p:cNvSpPr>
          <p:nvPr>
            <p:ph type="dt" sz="half" idx="10"/>
          </p:nvPr>
        </p:nvSpPr>
        <p:spPr/>
        <p:txBody>
          <a:bodyPr/>
          <a:lstStyle/>
          <a:p>
            <a:fld id="{A4BA3A79-4A15-FF45-AF28-8C1BAFFD097D}" type="datetimeFigureOut">
              <a:rPr lang="en-US" smtClean="0"/>
              <a:t>1/31/23</a:t>
            </a:fld>
            <a:endParaRPr lang="en-US"/>
          </a:p>
        </p:txBody>
      </p:sp>
      <p:sp>
        <p:nvSpPr>
          <p:cNvPr id="3" name="Footer Placeholder 2">
            <a:extLst>
              <a:ext uri="{FF2B5EF4-FFF2-40B4-BE49-F238E27FC236}">
                <a16:creationId xmlns:a16="http://schemas.microsoft.com/office/drawing/2014/main" id="{FBE45088-3C2E-FF90-784F-6831EF9047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EB56AA-2A5C-D605-4BB3-50C6CE62BBD3}"/>
              </a:ext>
            </a:extLst>
          </p:cNvPr>
          <p:cNvSpPr>
            <a:spLocks noGrp="1"/>
          </p:cNvSpPr>
          <p:nvPr>
            <p:ph type="sldNum" sz="quarter" idx="12"/>
          </p:nvPr>
        </p:nvSpPr>
        <p:spPr/>
        <p:txBody>
          <a:bodyPr/>
          <a:lstStyle/>
          <a:p>
            <a:fld id="{42BF84B3-2186-8744-9848-1C1DE8B0875F}" type="slidenum">
              <a:rPr lang="en-US" smtClean="0"/>
              <a:t>‹#›</a:t>
            </a:fld>
            <a:endParaRPr lang="en-US"/>
          </a:p>
        </p:txBody>
      </p:sp>
    </p:spTree>
    <p:extLst>
      <p:ext uri="{BB962C8B-B14F-4D97-AF65-F5344CB8AC3E}">
        <p14:creationId xmlns:p14="http://schemas.microsoft.com/office/powerpoint/2010/main" val="19280618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91FE3-8FFE-FC1D-F8A3-2311682AC2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CE5C4E-E40E-4531-A41B-7F807A8204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C0E0A0-7CFA-1103-F62C-AEE69588F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162BFC-A2C6-8EB6-AC1A-C1ADB893E706}"/>
              </a:ext>
            </a:extLst>
          </p:cNvPr>
          <p:cNvSpPr>
            <a:spLocks noGrp="1"/>
          </p:cNvSpPr>
          <p:nvPr>
            <p:ph type="dt" sz="half" idx="10"/>
          </p:nvPr>
        </p:nvSpPr>
        <p:spPr/>
        <p:txBody>
          <a:bodyPr/>
          <a:lstStyle/>
          <a:p>
            <a:fld id="{A4BA3A79-4A15-FF45-AF28-8C1BAFFD097D}" type="datetimeFigureOut">
              <a:rPr lang="en-US" smtClean="0"/>
              <a:t>1/31/23</a:t>
            </a:fld>
            <a:endParaRPr lang="en-US"/>
          </a:p>
        </p:txBody>
      </p:sp>
      <p:sp>
        <p:nvSpPr>
          <p:cNvPr id="6" name="Footer Placeholder 5">
            <a:extLst>
              <a:ext uri="{FF2B5EF4-FFF2-40B4-BE49-F238E27FC236}">
                <a16:creationId xmlns:a16="http://schemas.microsoft.com/office/drawing/2014/main" id="{C4D41D62-162C-E7EC-BD4E-362DF67E1B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B1FCF3-DA7F-24FC-1CF3-EBE455F430AF}"/>
              </a:ext>
            </a:extLst>
          </p:cNvPr>
          <p:cNvSpPr>
            <a:spLocks noGrp="1"/>
          </p:cNvSpPr>
          <p:nvPr>
            <p:ph type="sldNum" sz="quarter" idx="12"/>
          </p:nvPr>
        </p:nvSpPr>
        <p:spPr/>
        <p:txBody>
          <a:bodyPr/>
          <a:lstStyle/>
          <a:p>
            <a:fld id="{42BF84B3-2186-8744-9848-1C1DE8B0875F}" type="slidenum">
              <a:rPr lang="en-US" smtClean="0"/>
              <a:t>‹#›</a:t>
            </a:fld>
            <a:endParaRPr lang="en-US"/>
          </a:p>
        </p:txBody>
      </p:sp>
    </p:spTree>
    <p:extLst>
      <p:ext uri="{BB962C8B-B14F-4D97-AF65-F5344CB8AC3E}">
        <p14:creationId xmlns:p14="http://schemas.microsoft.com/office/powerpoint/2010/main" val="2351994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non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7B5CB3-F6A7-BC47-8CB9-F0ABF2A1689F}" type="slidenum">
              <a:rPr lang="en-US" smtClean="0"/>
              <a:t>‹#›</a:t>
            </a:fld>
            <a:endParaRPr lang="en-US"/>
          </a:p>
        </p:txBody>
      </p:sp>
    </p:spTree>
    <p:extLst>
      <p:ext uri="{BB962C8B-B14F-4D97-AF65-F5344CB8AC3E}">
        <p14:creationId xmlns:p14="http://schemas.microsoft.com/office/powerpoint/2010/main" val="22449505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81128-BA03-A033-E5E8-AE59A2663A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1B5750-8626-88E6-E82A-3BE0A5CC8D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464B3C-DD44-2234-277D-46F585415E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2ECB6-C773-461E-9D28-CB429BEF5284}"/>
              </a:ext>
            </a:extLst>
          </p:cNvPr>
          <p:cNvSpPr>
            <a:spLocks noGrp="1"/>
          </p:cNvSpPr>
          <p:nvPr>
            <p:ph type="dt" sz="half" idx="10"/>
          </p:nvPr>
        </p:nvSpPr>
        <p:spPr/>
        <p:txBody>
          <a:bodyPr/>
          <a:lstStyle/>
          <a:p>
            <a:fld id="{A4BA3A79-4A15-FF45-AF28-8C1BAFFD097D}" type="datetimeFigureOut">
              <a:rPr lang="en-US" smtClean="0"/>
              <a:t>1/31/23</a:t>
            </a:fld>
            <a:endParaRPr lang="en-US"/>
          </a:p>
        </p:txBody>
      </p:sp>
      <p:sp>
        <p:nvSpPr>
          <p:cNvPr id="6" name="Footer Placeholder 5">
            <a:extLst>
              <a:ext uri="{FF2B5EF4-FFF2-40B4-BE49-F238E27FC236}">
                <a16:creationId xmlns:a16="http://schemas.microsoft.com/office/drawing/2014/main" id="{CD52F778-D152-A08B-7A4D-C5144185B5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014E92-3619-2EB5-CF2C-706279A75195}"/>
              </a:ext>
            </a:extLst>
          </p:cNvPr>
          <p:cNvSpPr>
            <a:spLocks noGrp="1"/>
          </p:cNvSpPr>
          <p:nvPr>
            <p:ph type="sldNum" sz="quarter" idx="12"/>
          </p:nvPr>
        </p:nvSpPr>
        <p:spPr/>
        <p:txBody>
          <a:bodyPr/>
          <a:lstStyle/>
          <a:p>
            <a:fld id="{42BF84B3-2186-8744-9848-1C1DE8B0875F}" type="slidenum">
              <a:rPr lang="en-US" smtClean="0"/>
              <a:t>‹#›</a:t>
            </a:fld>
            <a:endParaRPr lang="en-US"/>
          </a:p>
        </p:txBody>
      </p:sp>
    </p:spTree>
    <p:extLst>
      <p:ext uri="{BB962C8B-B14F-4D97-AF65-F5344CB8AC3E}">
        <p14:creationId xmlns:p14="http://schemas.microsoft.com/office/powerpoint/2010/main" val="21744370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E7C17-A80F-D228-FE83-9DF6B7D9F4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6277DD-FE61-D11B-5481-96589E658C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605A83-AC47-A995-1AA4-6620B2AFF099}"/>
              </a:ext>
            </a:extLst>
          </p:cNvPr>
          <p:cNvSpPr>
            <a:spLocks noGrp="1"/>
          </p:cNvSpPr>
          <p:nvPr>
            <p:ph type="dt" sz="half" idx="10"/>
          </p:nvPr>
        </p:nvSpPr>
        <p:spPr/>
        <p:txBody>
          <a:bodyPr/>
          <a:lstStyle/>
          <a:p>
            <a:fld id="{A4BA3A79-4A15-FF45-AF28-8C1BAFFD097D}" type="datetimeFigureOut">
              <a:rPr lang="en-US" smtClean="0"/>
              <a:t>1/31/23</a:t>
            </a:fld>
            <a:endParaRPr lang="en-US"/>
          </a:p>
        </p:txBody>
      </p:sp>
      <p:sp>
        <p:nvSpPr>
          <p:cNvPr id="5" name="Footer Placeholder 4">
            <a:extLst>
              <a:ext uri="{FF2B5EF4-FFF2-40B4-BE49-F238E27FC236}">
                <a16:creationId xmlns:a16="http://schemas.microsoft.com/office/drawing/2014/main" id="{FD9EE214-64C0-D649-C832-A8816904E6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7211D2-7A1C-5087-E15A-70D03FC5B478}"/>
              </a:ext>
            </a:extLst>
          </p:cNvPr>
          <p:cNvSpPr>
            <a:spLocks noGrp="1"/>
          </p:cNvSpPr>
          <p:nvPr>
            <p:ph type="sldNum" sz="quarter" idx="12"/>
          </p:nvPr>
        </p:nvSpPr>
        <p:spPr/>
        <p:txBody>
          <a:bodyPr/>
          <a:lstStyle/>
          <a:p>
            <a:fld id="{42BF84B3-2186-8744-9848-1C1DE8B0875F}" type="slidenum">
              <a:rPr lang="en-US" smtClean="0"/>
              <a:t>‹#›</a:t>
            </a:fld>
            <a:endParaRPr lang="en-US"/>
          </a:p>
        </p:txBody>
      </p:sp>
    </p:spTree>
    <p:extLst>
      <p:ext uri="{BB962C8B-B14F-4D97-AF65-F5344CB8AC3E}">
        <p14:creationId xmlns:p14="http://schemas.microsoft.com/office/powerpoint/2010/main" val="67803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40D474-3C8B-B0B7-B78B-DDAD6151D1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C88F86-19B0-679A-620D-ACCA6B2F74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07CE65-D4B2-1E51-333C-A999F744E6A2}"/>
              </a:ext>
            </a:extLst>
          </p:cNvPr>
          <p:cNvSpPr>
            <a:spLocks noGrp="1"/>
          </p:cNvSpPr>
          <p:nvPr>
            <p:ph type="dt" sz="half" idx="10"/>
          </p:nvPr>
        </p:nvSpPr>
        <p:spPr/>
        <p:txBody>
          <a:bodyPr/>
          <a:lstStyle/>
          <a:p>
            <a:fld id="{A4BA3A79-4A15-FF45-AF28-8C1BAFFD097D}" type="datetimeFigureOut">
              <a:rPr lang="en-US" smtClean="0"/>
              <a:t>1/31/23</a:t>
            </a:fld>
            <a:endParaRPr lang="en-US"/>
          </a:p>
        </p:txBody>
      </p:sp>
      <p:sp>
        <p:nvSpPr>
          <p:cNvPr id="5" name="Footer Placeholder 4">
            <a:extLst>
              <a:ext uri="{FF2B5EF4-FFF2-40B4-BE49-F238E27FC236}">
                <a16:creationId xmlns:a16="http://schemas.microsoft.com/office/drawing/2014/main" id="{524835C2-43F6-51E2-DDF6-78491A4A60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1FAD8D-6EB1-A8D0-4E53-64D704F3008B}"/>
              </a:ext>
            </a:extLst>
          </p:cNvPr>
          <p:cNvSpPr>
            <a:spLocks noGrp="1"/>
          </p:cNvSpPr>
          <p:nvPr>
            <p:ph type="sldNum" sz="quarter" idx="12"/>
          </p:nvPr>
        </p:nvSpPr>
        <p:spPr/>
        <p:txBody>
          <a:bodyPr/>
          <a:lstStyle/>
          <a:p>
            <a:fld id="{42BF84B3-2186-8744-9848-1C1DE8B0875F}" type="slidenum">
              <a:rPr lang="en-US" smtClean="0"/>
              <a:t>‹#›</a:t>
            </a:fld>
            <a:endParaRPr lang="en-US"/>
          </a:p>
        </p:txBody>
      </p:sp>
    </p:spTree>
    <p:extLst>
      <p:ext uri="{BB962C8B-B14F-4D97-AF65-F5344CB8AC3E}">
        <p14:creationId xmlns:p14="http://schemas.microsoft.com/office/powerpoint/2010/main" val="2800753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2non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CC7B5CB3-F6A7-BC47-8CB9-F0ABF2A1689F}" type="slidenum">
              <a:rPr lang="en-US" smtClean="0"/>
              <a:t>‹#›</a:t>
            </a:fld>
            <a:endParaRPr lang="en-US"/>
          </a:p>
        </p:txBody>
      </p:sp>
    </p:spTree>
    <p:extLst>
      <p:ext uri="{BB962C8B-B14F-4D97-AF65-F5344CB8AC3E}">
        <p14:creationId xmlns:p14="http://schemas.microsoft.com/office/powerpoint/2010/main" val="3207740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non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CC7B5CB3-F6A7-BC47-8CB9-F0ABF2A1689F}" type="slidenum">
              <a:rPr lang="en-US" smtClean="0"/>
              <a:t>‹#›</a:t>
            </a:fld>
            <a:endParaRPr lang="en-US"/>
          </a:p>
        </p:txBody>
      </p:sp>
    </p:spTree>
    <p:extLst>
      <p:ext uri="{BB962C8B-B14F-4D97-AF65-F5344CB8AC3E}">
        <p14:creationId xmlns:p14="http://schemas.microsoft.com/office/powerpoint/2010/main" val="4168998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4non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092316"/>
            <a:ext cx="10515600" cy="2357634"/>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3656962"/>
            <a:ext cx="10515600" cy="216306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CC7B5CB3-F6A7-BC47-8CB9-F0ABF2A1689F}" type="slidenum">
              <a:rPr lang="en-US" smtClean="0"/>
              <a:t>‹#›</a:t>
            </a:fld>
            <a:endParaRPr lang="en-US"/>
          </a:p>
        </p:txBody>
      </p:sp>
    </p:spTree>
    <p:extLst>
      <p:ext uri="{BB962C8B-B14F-4D97-AF65-F5344CB8AC3E}">
        <p14:creationId xmlns:p14="http://schemas.microsoft.com/office/powerpoint/2010/main" val="2305641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5non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0314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0314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CC7B5CB3-F6A7-BC47-8CB9-F0ABF2A1689F}" type="slidenum">
              <a:rPr lang="en-US" smtClean="0"/>
              <a:t>‹#›</a:t>
            </a:fld>
            <a:endParaRPr lang="en-US"/>
          </a:p>
        </p:txBody>
      </p:sp>
    </p:spTree>
    <p:extLst>
      <p:ext uri="{BB962C8B-B14F-4D97-AF65-F5344CB8AC3E}">
        <p14:creationId xmlns:p14="http://schemas.microsoft.com/office/powerpoint/2010/main" val="2935862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6non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CC7B5CB3-F6A7-BC47-8CB9-F0ABF2A1689F}" type="slidenum">
              <a:rPr lang="en-US" smtClean="0"/>
              <a:t>‹#›</a:t>
            </a:fld>
            <a:endParaRPr lang="en-US"/>
          </a:p>
        </p:txBody>
      </p:sp>
    </p:spTree>
    <p:extLst>
      <p:ext uri="{BB962C8B-B14F-4D97-AF65-F5344CB8AC3E}">
        <p14:creationId xmlns:p14="http://schemas.microsoft.com/office/powerpoint/2010/main" val="2805914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7non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CC7B5CB3-F6A7-BC47-8CB9-F0ABF2A1689F}" type="slidenum">
              <a:rPr lang="en-US" smtClean="0"/>
              <a:t>‹#›</a:t>
            </a:fld>
            <a:endParaRPr lang="en-US"/>
          </a:p>
        </p:txBody>
      </p:sp>
    </p:spTree>
    <p:extLst>
      <p:ext uri="{BB962C8B-B14F-4D97-AF65-F5344CB8AC3E}">
        <p14:creationId xmlns:p14="http://schemas.microsoft.com/office/powerpoint/2010/main" val="2938799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8non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4"/>
            <a:ext cx="3932237" cy="1069975"/>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CC7B5CB3-F6A7-BC47-8CB9-F0ABF2A1689F}" type="slidenum">
              <a:rPr lang="en-US" smtClean="0"/>
              <a:t>‹#›</a:t>
            </a:fld>
            <a:endParaRPr lang="en-US"/>
          </a:p>
        </p:txBody>
      </p:sp>
    </p:spTree>
    <p:extLst>
      <p:ext uri="{BB962C8B-B14F-4D97-AF65-F5344CB8AC3E}">
        <p14:creationId xmlns:p14="http://schemas.microsoft.com/office/powerpoint/2010/main" val="1167201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000897"/>
            <a:ext cx="10515600" cy="77847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99767"/>
            <a:ext cx="10515600" cy="398205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580632" y="6450944"/>
            <a:ext cx="502508"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CC7B5CB3-F6A7-BC47-8CB9-F0ABF2A1689F}" type="slidenum">
              <a:rPr lang="en-US" smtClean="0"/>
              <a:pPr/>
              <a:t>‹#›</a:t>
            </a:fld>
            <a:endParaRPr lang="en-US" dirty="0"/>
          </a:p>
        </p:txBody>
      </p:sp>
    </p:spTree>
    <p:extLst>
      <p:ext uri="{BB962C8B-B14F-4D97-AF65-F5344CB8AC3E}">
        <p14:creationId xmlns:p14="http://schemas.microsoft.com/office/powerpoint/2010/main" val="37934961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FC9500-B8AE-0F71-5810-86A23A314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240010-8BD3-89A8-6DC5-937F21170E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77FB87-A955-62F5-7A96-4E3B488395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BA3A79-4A15-FF45-AF28-8C1BAFFD097D}" type="datetimeFigureOut">
              <a:rPr lang="en-US" smtClean="0"/>
              <a:t>1/31/23</a:t>
            </a:fld>
            <a:endParaRPr lang="en-US"/>
          </a:p>
        </p:txBody>
      </p:sp>
      <p:sp>
        <p:nvSpPr>
          <p:cNvPr id="5" name="Footer Placeholder 4">
            <a:extLst>
              <a:ext uri="{FF2B5EF4-FFF2-40B4-BE49-F238E27FC236}">
                <a16:creationId xmlns:a16="http://schemas.microsoft.com/office/drawing/2014/main" id="{B13DF7A8-955E-E9C5-2602-AA4A7B6769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9959E7-AA82-F164-4856-4FFC8D3A33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BF84B3-2186-8744-9848-1C1DE8B0875F}" type="slidenum">
              <a:rPr lang="en-US" smtClean="0"/>
              <a:t>‹#›</a:t>
            </a:fld>
            <a:endParaRPr lang="en-US"/>
          </a:p>
        </p:txBody>
      </p:sp>
    </p:spTree>
    <p:extLst>
      <p:ext uri="{BB962C8B-B14F-4D97-AF65-F5344CB8AC3E}">
        <p14:creationId xmlns:p14="http://schemas.microsoft.com/office/powerpoint/2010/main" val="27258038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forms.office.com/Pages/ResponsePage.aspx?id=khnecMYHD0ijGKGvy6A5g4lpjUhTIyJMok9kIBaxDlNURDhKM1dFOFRCNkYxUERHUlM5NjlYNVJGUi4u"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hyperlink" Target="https://www.untsystem.edu/about-us/values/" TargetMode="External"/><Relationship Id="rId4" Type="http://schemas.openxmlformats.org/officeDocument/2006/relationships/hyperlink" Target="mailto:values@untsystem.edu?subject=Values%20Inquiry"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row, line, lined, several&#10;&#10;Description automatically generated">
            <a:extLst>
              <a:ext uri="{FF2B5EF4-FFF2-40B4-BE49-F238E27FC236}">
                <a16:creationId xmlns:a16="http://schemas.microsoft.com/office/drawing/2014/main" id="{56FA6B6E-7C7F-15F5-4941-80148B99D8F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2290" y="4053935"/>
            <a:ext cx="12179710" cy="2277374"/>
          </a:xfrm>
          <a:prstGeom prst="rect">
            <a:avLst/>
          </a:prstGeom>
        </p:spPr>
      </p:pic>
      <p:sp>
        <p:nvSpPr>
          <p:cNvPr id="5" name="TextBox 4">
            <a:extLst>
              <a:ext uri="{FF2B5EF4-FFF2-40B4-BE49-F238E27FC236}">
                <a16:creationId xmlns:a16="http://schemas.microsoft.com/office/drawing/2014/main" id="{1381CAD9-94F4-AF03-BDCA-E617866CCD47}"/>
              </a:ext>
            </a:extLst>
          </p:cNvPr>
          <p:cNvSpPr txBox="1"/>
          <p:nvPr/>
        </p:nvSpPr>
        <p:spPr>
          <a:xfrm>
            <a:off x="1904999" y="2668940"/>
            <a:ext cx="8382000" cy="1384995"/>
          </a:xfrm>
          <a:prstGeom prst="rect">
            <a:avLst/>
          </a:prstGeom>
          <a:noFill/>
        </p:spPr>
        <p:txBody>
          <a:bodyPr wrap="square" rtlCol="0">
            <a:spAutoFit/>
          </a:bodyPr>
          <a:lstStyle/>
          <a:p>
            <a:pPr algn="ctr"/>
            <a:r>
              <a:rPr lang="en-US" sz="4400" b="1" dirty="0"/>
              <a:t>Supervisor Toolkit:</a:t>
            </a:r>
          </a:p>
          <a:p>
            <a:pPr algn="ctr"/>
            <a:r>
              <a:rPr lang="en-US" sz="4000" b="1" dirty="0">
                <a:latin typeface="+mj-lt"/>
              </a:rPr>
              <a:t>Initial Conversations</a:t>
            </a:r>
            <a:endParaRPr lang="en-US" sz="3600" b="1" dirty="0">
              <a:latin typeface="+mj-lt"/>
            </a:endParaRPr>
          </a:p>
        </p:txBody>
      </p:sp>
      <p:pic>
        <p:nvPicPr>
          <p:cNvPr id="6" name="Picture 5" descr="A picture containing text, clock&#10;&#10;Description automatically generated">
            <a:extLst>
              <a:ext uri="{FF2B5EF4-FFF2-40B4-BE49-F238E27FC236}">
                <a16:creationId xmlns:a16="http://schemas.microsoft.com/office/drawing/2014/main" id="{45FC024A-10FB-6992-7655-EEA95436809C}"/>
              </a:ext>
            </a:extLst>
          </p:cNvPr>
          <p:cNvPicPr>
            <a:picLocks noChangeAspect="1"/>
          </p:cNvPicPr>
          <p:nvPr/>
        </p:nvPicPr>
        <p:blipFill>
          <a:blip r:embed="rId4"/>
          <a:stretch>
            <a:fillRect/>
          </a:stretch>
        </p:blipFill>
        <p:spPr>
          <a:xfrm>
            <a:off x="2176630" y="950315"/>
            <a:ext cx="7838739" cy="1959685"/>
          </a:xfrm>
          <a:prstGeom prst="rect">
            <a:avLst/>
          </a:prstGeom>
        </p:spPr>
      </p:pic>
    </p:spTree>
    <p:extLst>
      <p:ext uri="{BB962C8B-B14F-4D97-AF65-F5344CB8AC3E}">
        <p14:creationId xmlns:p14="http://schemas.microsoft.com/office/powerpoint/2010/main" val="1713795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A7453C-A427-3B41-095F-33BD6CA6B79D}"/>
              </a:ext>
            </a:extLst>
          </p:cNvPr>
          <p:cNvPicPr>
            <a:picLocks noChangeAspect="1"/>
          </p:cNvPicPr>
          <p:nvPr/>
        </p:nvPicPr>
        <p:blipFill>
          <a:blip r:embed="rId3"/>
          <a:stretch>
            <a:fillRect/>
          </a:stretch>
        </p:blipFill>
        <p:spPr>
          <a:xfrm>
            <a:off x="7683570" y="1166362"/>
            <a:ext cx="3850358" cy="3964162"/>
          </a:xfrm>
          <a:prstGeom prst="rect">
            <a:avLst/>
          </a:prstGeom>
        </p:spPr>
      </p:pic>
      <p:sp>
        <p:nvSpPr>
          <p:cNvPr id="8" name="TextBox 7">
            <a:extLst>
              <a:ext uri="{FF2B5EF4-FFF2-40B4-BE49-F238E27FC236}">
                <a16:creationId xmlns:a16="http://schemas.microsoft.com/office/drawing/2014/main" id="{AA4D67D6-E7D9-1771-3B85-01539EC57FAA}"/>
              </a:ext>
            </a:extLst>
          </p:cNvPr>
          <p:cNvSpPr txBox="1"/>
          <p:nvPr/>
        </p:nvSpPr>
        <p:spPr>
          <a:xfrm>
            <a:off x="517585" y="1166362"/>
            <a:ext cx="5986731" cy="4872103"/>
          </a:xfrm>
          <a:prstGeom prst="rect">
            <a:avLst/>
          </a:prstGeom>
          <a:noFill/>
        </p:spPr>
        <p:txBody>
          <a:bodyPr wrap="square" rtlCol="0">
            <a:spAutoFit/>
          </a:bodyPr>
          <a:lstStyle/>
          <a:p>
            <a:pPr eaLnBrk="0" hangingPunct="0">
              <a:lnSpc>
                <a:spcPct val="90000"/>
              </a:lnSpc>
              <a:spcBef>
                <a:spcPct val="50000"/>
              </a:spcBef>
              <a:defRPr/>
            </a:pPr>
            <a:r>
              <a:rPr lang="en-US" sz="2400" b="1" dirty="0"/>
              <a:t>Definition</a:t>
            </a:r>
          </a:p>
          <a:p>
            <a:pPr marL="688975" lvl="1" indent="-231775" eaLnBrk="0" hangingPunct="0">
              <a:buFont typeface="Wingdings" pitchFamily="2" charset="2"/>
              <a:buChar char="§"/>
              <a:defRPr/>
            </a:pPr>
            <a:r>
              <a:rPr lang="en-US" sz="2000" dirty="0"/>
              <a:t>Cultivate opportunities for learning, creating, discovering, and innovating. </a:t>
            </a:r>
            <a:endParaRPr lang="en-US" sz="2400" dirty="0"/>
          </a:p>
          <a:p>
            <a:pPr eaLnBrk="0" hangingPunct="0">
              <a:spcBef>
                <a:spcPts val="3000"/>
              </a:spcBef>
              <a:defRPr/>
            </a:pPr>
            <a:r>
              <a:rPr lang="en-US" sz="2400" b="1" dirty="0"/>
              <a:t>Team Questions:</a:t>
            </a:r>
          </a:p>
          <a:p>
            <a:pPr marL="688975" lvl="1" indent="-231775" eaLnBrk="0" hangingPunct="0">
              <a:spcBef>
                <a:spcPts val="600"/>
              </a:spcBef>
              <a:buFont typeface="Wingdings" pitchFamily="2" charset="2"/>
              <a:buChar char="§"/>
              <a:defRPr/>
            </a:pPr>
            <a:r>
              <a:rPr lang="en-US" sz="2000" dirty="0"/>
              <a:t>What is meant by strategic risk?</a:t>
            </a:r>
          </a:p>
          <a:p>
            <a:pPr marL="688975" lvl="1" indent="-231775" eaLnBrk="0" hangingPunct="0">
              <a:spcBef>
                <a:spcPts val="600"/>
              </a:spcBef>
              <a:buFont typeface="Wingdings" pitchFamily="2" charset="2"/>
              <a:buChar char="§"/>
              <a:defRPr/>
            </a:pPr>
            <a:r>
              <a:rPr lang="en-US" sz="2000" dirty="0"/>
              <a:t>What experiences can we create that will help us learn </a:t>
            </a:r>
            <a:br>
              <a:rPr lang="en-US" sz="2000" dirty="0"/>
            </a:br>
            <a:r>
              <a:rPr lang="en-US" sz="2000" dirty="0"/>
              <a:t>from each other?</a:t>
            </a:r>
          </a:p>
          <a:p>
            <a:pPr marL="688975" lvl="1" indent="-231775" eaLnBrk="0" hangingPunct="0">
              <a:spcBef>
                <a:spcPts val="600"/>
              </a:spcBef>
              <a:buFont typeface="Wingdings" pitchFamily="2" charset="2"/>
              <a:buChar char="§"/>
              <a:defRPr/>
            </a:pPr>
            <a:r>
              <a:rPr lang="en-US" sz="2000" dirty="0"/>
              <a:t>A solutionary examines the deeper-rooted issues of how to solve a problem. Are you a solutionary and how do you know?</a:t>
            </a:r>
          </a:p>
          <a:p>
            <a:pPr marL="688975" lvl="1" indent="-231775" eaLnBrk="0" hangingPunct="0">
              <a:spcBef>
                <a:spcPts val="600"/>
              </a:spcBef>
              <a:buFont typeface="Wingdings" pitchFamily="2" charset="2"/>
              <a:buChar char="§"/>
              <a:defRPr/>
            </a:pPr>
            <a:r>
              <a:rPr lang="en-US" sz="2000" dirty="0"/>
              <a:t>How does curiosity yield effective problem solving?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1E1105-A3A3-1EFD-5C02-AB4E07D15E7A}"/>
              </a:ext>
            </a:extLst>
          </p:cNvPr>
          <p:cNvPicPr>
            <a:picLocks noChangeAspect="1"/>
          </p:cNvPicPr>
          <p:nvPr/>
        </p:nvPicPr>
        <p:blipFill>
          <a:blip r:embed="rId3"/>
          <a:stretch>
            <a:fillRect/>
          </a:stretch>
        </p:blipFill>
        <p:spPr>
          <a:xfrm>
            <a:off x="1396881" y="1166362"/>
            <a:ext cx="3097362" cy="3943846"/>
          </a:xfrm>
          <a:prstGeom prst="rect">
            <a:avLst/>
          </a:prstGeom>
        </p:spPr>
      </p:pic>
      <p:sp>
        <p:nvSpPr>
          <p:cNvPr id="3" name="TextBox 2">
            <a:extLst>
              <a:ext uri="{FF2B5EF4-FFF2-40B4-BE49-F238E27FC236}">
                <a16:creationId xmlns:a16="http://schemas.microsoft.com/office/drawing/2014/main" id="{FA7CC7AF-8EDE-BD37-5348-EF35AD9A7D1A}"/>
              </a:ext>
            </a:extLst>
          </p:cNvPr>
          <p:cNvSpPr txBox="1"/>
          <p:nvPr/>
        </p:nvSpPr>
        <p:spPr>
          <a:xfrm>
            <a:off x="5486399" y="1166362"/>
            <a:ext cx="5986732" cy="3896451"/>
          </a:xfrm>
          <a:prstGeom prst="rect">
            <a:avLst/>
          </a:prstGeom>
          <a:noFill/>
        </p:spPr>
        <p:txBody>
          <a:bodyPr wrap="square" rtlCol="0">
            <a:spAutoFit/>
          </a:bodyPr>
          <a:lstStyle/>
          <a:p>
            <a:pPr eaLnBrk="0" hangingPunct="0">
              <a:lnSpc>
                <a:spcPct val="90000"/>
              </a:lnSpc>
              <a:spcBef>
                <a:spcPct val="50000"/>
              </a:spcBef>
              <a:defRPr/>
            </a:pPr>
            <a:r>
              <a:rPr lang="en-US" sz="2400" b="1" dirty="0"/>
              <a:t>Definition</a:t>
            </a:r>
          </a:p>
          <a:p>
            <a:pPr marL="688975" lvl="1" indent="-231775" eaLnBrk="0" hangingPunct="0">
              <a:lnSpc>
                <a:spcPct val="90000"/>
              </a:lnSpc>
              <a:spcBef>
                <a:spcPct val="50000"/>
              </a:spcBef>
              <a:buFont typeface="Wingdings" pitchFamily="2" charset="2"/>
              <a:buChar char="§"/>
              <a:defRPr/>
            </a:pPr>
            <a:r>
              <a:rPr lang="en-US" sz="2000" dirty="0"/>
              <a:t>Champion a people-first approach to building relationships and community. </a:t>
            </a:r>
            <a:br>
              <a:rPr lang="en-US" sz="2000" dirty="0"/>
            </a:br>
            <a:endParaRPr lang="en-US" sz="2000" dirty="0"/>
          </a:p>
          <a:p>
            <a:pPr eaLnBrk="0" hangingPunct="0">
              <a:lnSpc>
                <a:spcPct val="90000"/>
              </a:lnSpc>
              <a:spcBef>
                <a:spcPts val="1200"/>
              </a:spcBef>
              <a:defRPr/>
            </a:pPr>
            <a:r>
              <a:rPr lang="en-US" sz="2400" b="1" dirty="0"/>
              <a:t>Behaviors</a:t>
            </a:r>
          </a:p>
          <a:p>
            <a:pPr marL="688975" lvl="1" indent="-231775" eaLnBrk="0" hangingPunct="0">
              <a:lnSpc>
                <a:spcPct val="90000"/>
              </a:lnSpc>
              <a:spcBef>
                <a:spcPts val="1200"/>
              </a:spcBef>
              <a:buFont typeface="Wingdings" pitchFamily="2" charset="2"/>
              <a:buChar char="§"/>
              <a:defRPr/>
            </a:pPr>
            <a:r>
              <a:rPr lang="en-US" sz="2000" dirty="0"/>
              <a:t>Cultivate authentic connections that have a meaningful impact.</a:t>
            </a:r>
          </a:p>
          <a:p>
            <a:pPr marL="688975" lvl="1" indent="-231775" eaLnBrk="0" hangingPunct="0">
              <a:lnSpc>
                <a:spcPct val="90000"/>
              </a:lnSpc>
              <a:spcBef>
                <a:spcPts val="1200"/>
              </a:spcBef>
              <a:buFont typeface="Wingdings" pitchFamily="2" charset="2"/>
              <a:buChar char="§"/>
              <a:defRPr/>
            </a:pPr>
            <a:r>
              <a:rPr lang="en-US" sz="2000" dirty="0"/>
              <a:t>Share expertise and resources.</a:t>
            </a:r>
          </a:p>
          <a:p>
            <a:pPr marL="688975" lvl="1" indent="-231775" eaLnBrk="0" hangingPunct="0">
              <a:lnSpc>
                <a:spcPct val="90000"/>
              </a:lnSpc>
              <a:spcBef>
                <a:spcPts val="1200"/>
              </a:spcBef>
              <a:buFont typeface="Wingdings" pitchFamily="2" charset="2"/>
              <a:buChar char="§"/>
              <a:defRPr/>
            </a:pPr>
            <a:r>
              <a:rPr lang="en-US" sz="2000" dirty="0"/>
              <a:t>Recognize contributions and celebrate success.</a:t>
            </a:r>
          </a:p>
          <a:p>
            <a:pPr marL="688975" lvl="1" indent="-231775" eaLnBrk="0" hangingPunct="0">
              <a:lnSpc>
                <a:spcPct val="90000"/>
              </a:lnSpc>
              <a:spcBef>
                <a:spcPts val="1200"/>
              </a:spcBef>
              <a:buFont typeface="Wingdings" pitchFamily="2" charset="2"/>
              <a:buChar char="§"/>
              <a:defRPr/>
            </a:pPr>
            <a:r>
              <a:rPr lang="en-US" sz="2000" dirty="0"/>
              <a:t>Help at least one person every day.</a:t>
            </a:r>
          </a:p>
        </p:txBody>
      </p:sp>
    </p:spTree>
    <p:extLst>
      <p:ext uri="{BB962C8B-B14F-4D97-AF65-F5344CB8AC3E}">
        <p14:creationId xmlns:p14="http://schemas.microsoft.com/office/powerpoint/2010/main" val="3191241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92BD90-94E6-94EB-92FB-22FE2FDD2C0C}"/>
              </a:ext>
            </a:extLst>
          </p:cNvPr>
          <p:cNvSpPr txBox="1"/>
          <p:nvPr/>
        </p:nvSpPr>
        <p:spPr>
          <a:xfrm>
            <a:off x="517584" y="1166362"/>
            <a:ext cx="8005313" cy="4973669"/>
          </a:xfrm>
          <a:prstGeom prst="rect">
            <a:avLst/>
          </a:prstGeom>
          <a:noFill/>
        </p:spPr>
        <p:txBody>
          <a:bodyPr wrap="square" rtlCol="0">
            <a:spAutoFit/>
          </a:bodyPr>
          <a:lstStyle/>
          <a:p>
            <a:pPr eaLnBrk="0" hangingPunct="0">
              <a:lnSpc>
                <a:spcPct val="90000"/>
              </a:lnSpc>
              <a:spcBef>
                <a:spcPct val="50000"/>
              </a:spcBef>
              <a:defRPr/>
            </a:pPr>
            <a:r>
              <a:rPr lang="en-US" sz="2400" b="1" dirty="0"/>
              <a:t>Definition</a:t>
            </a:r>
          </a:p>
          <a:p>
            <a:pPr marL="688975" lvl="1" indent="-231775" eaLnBrk="0" hangingPunct="0">
              <a:lnSpc>
                <a:spcPct val="90000"/>
              </a:lnSpc>
              <a:spcBef>
                <a:spcPct val="50000"/>
              </a:spcBef>
              <a:buFont typeface="Wingdings" pitchFamily="2" charset="2"/>
              <a:buChar char="§"/>
              <a:defRPr/>
            </a:pPr>
            <a:r>
              <a:rPr lang="en-US" sz="2000" dirty="0"/>
              <a:t>Champion a people-first approach to building relationships and community. </a:t>
            </a:r>
            <a:br>
              <a:rPr lang="en-US" sz="2000" dirty="0"/>
            </a:br>
            <a:endParaRPr lang="en-US" sz="2000" dirty="0"/>
          </a:p>
          <a:p>
            <a:pPr eaLnBrk="0" hangingPunct="0">
              <a:lnSpc>
                <a:spcPct val="90000"/>
              </a:lnSpc>
              <a:spcBef>
                <a:spcPts val="1200"/>
              </a:spcBef>
              <a:defRPr/>
            </a:pPr>
            <a:r>
              <a:rPr lang="en-US" sz="2400" b="1" dirty="0"/>
              <a:t>Team Questions:</a:t>
            </a:r>
          </a:p>
          <a:p>
            <a:pPr marL="688975" lvl="1" indent="-231775" eaLnBrk="0" hangingPunct="0">
              <a:spcBef>
                <a:spcPts val="1200"/>
              </a:spcBef>
              <a:buFont typeface="Wingdings" pitchFamily="2" charset="2"/>
              <a:buChar char="§"/>
              <a:defRPr/>
            </a:pPr>
            <a:r>
              <a:rPr lang="en-US" sz="2000" dirty="0"/>
              <a:t>What are some ways we can invest time to build a people-first approach within our team and meetings?</a:t>
            </a:r>
          </a:p>
          <a:p>
            <a:pPr marL="688975" lvl="1" indent="-231775" eaLnBrk="0" hangingPunct="0">
              <a:spcBef>
                <a:spcPts val="1200"/>
              </a:spcBef>
              <a:buFont typeface="Wingdings" pitchFamily="2" charset="2"/>
              <a:buChar char="§"/>
              <a:defRPr/>
            </a:pPr>
            <a:r>
              <a:rPr lang="en-US" sz="2000" dirty="0"/>
              <a:t>Dr. Williams states in the video that we have to…“Give trust to receive trust” …explain what this statement means in building relationships at work.</a:t>
            </a:r>
          </a:p>
          <a:p>
            <a:pPr marL="688975" lvl="1" indent="-231775" eaLnBrk="0" hangingPunct="0">
              <a:spcBef>
                <a:spcPts val="1200"/>
              </a:spcBef>
              <a:buFont typeface="Wingdings" pitchFamily="2" charset="2"/>
              <a:buChar char="§"/>
              <a:defRPr/>
            </a:pPr>
            <a:r>
              <a:rPr lang="en-US" sz="2000" dirty="0"/>
              <a:t>How do you like being communicated to? How should we communicate back to each other with respect?</a:t>
            </a:r>
          </a:p>
          <a:p>
            <a:pPr marL="688975" lvl="1" indent="-231775" eaLnBrk="0" hangingPunct="0">
              <a:spcBef>
                <a:spcPts val="1200"/>
              </a:spcBef>
              <a:buFont typeface="Wingdings" pitchFamily="2" charset="2"/>
              <a:buChar char="§"/>
              <a:defRPr/>
            </a:pPr>
            <a:r>
              <a:rPr lang="en-US" sz="2000" dirty="0"/>
              <a:t>How can we show our customers/colleagues/team that we care?</a:t>
            </a:r>
          </a:p>
        </p:txBody>
      </p:sp>
      <p:pic>
        <p:nvPicPr>
          <p:cNvPr id="3" name="Picture 2">
            <a:extLst>
              <a:ext uri="{FF2B5EF4-FFF2-40B4-BE49-F238E27FC236}">
                <a16:creationId xmlns:a16="http://schemas.microsoft.com/office/drawing/2014/main" id="{5C4376DC-2123-09B8-71DB-71F335EDC259}"/>
              </a:ext>
            </a:extLst>
          </p:cNvPr>
          <p:cNvPicPr>
            <a:picLocks noChangeAspect="1"/>
          </p:cNvPicPr>
          <p:nvPr/>
        </p:nvPicPr>
        <p:blipFill>
          <a:blip r:embed="rId3"/>
          <a:stretch>
            <a:fillRect/>
          </a:stretch>
        </p:blipFill>
        <p:spPr>
          <a:xfrm>
            <a:off x="8211749" y="1166362"/>
            <a:ext cx="3097362" cy="3943846"/>
          </a:xfrm>
          <a:prstGeom prst="rect">
            <a:avLst/>
          </a:prstGeom>
        </p:spPr>
      </p:pic>
    </p:spTree>
    <p:extLst>
      <p:ext uri="{BB962C8B-B14F-4D97-AF65-F5344CB8AC3E}">
        <p14:creationId xmlns:p14="http://schemas.microsoft.com/office/powerpoint/2010/main" val="467887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FC8266-65CD-3455-A651-FA8615B19EA2}"/>
              </a:ext>
            </a:extLst>
          </p:cNvPr>
          <p:cNvPicPr>
            <a:picLocks noChangeAspect="1"/>
          </p:cNvPicPr>
          <p:nvPr/>
        </p:nvPicPr>
        <p:blipFill>
          <a:blip r:embed="rId3"/>
          <a:stretch>
            <a:fillRect/>
          </a:stretch>
        </p:blipFill>
        <p:spPr>
          <a:xfrm>
            <a:off x="567904" y="1166361"/>
            <a:ext cx="5263552" cy="4164763"/>
          </a:xfrm>
          <a:prstGeom prst="rect">
            <a:avLst/>
          </a:prstGeom>
        </p:spPr>
      </p:pic>
      <p:sp>
        <p:nvSpPr>
          <p:cNvPr id="5" name="TextBox 4">
            <a:extLst>
              <a:ext uri="{FF2B5EF4-FFF2-40B4-BE49-F238E27FC236}">
                <a16:creationId xmlns:a16="http://schemas.microsoft.com/office/drawing/2014/main" id="{824BF390-7382-5905-8ABE-77A09C293F57}"/>
              </a:ext>
            </a:extLst>
          </p:cNvPr>
          <p:cNvSpPr txBox="1"/>
          <p:nvPr/>
        </p:nvSpPr>
        <p:spPr>
          <a:xfrm>
            <a:off x="6360544" y="1166361"/>
            <a:ext cx="5263552" cy="3958007"/>
          </a:xfrm>
          <a:prstGeom prst="rect">
            <a:avLst/>
          </a:prstGeom>
          <a:noFill/>
        </p:spPr>
        <p:txBody>
          <a:bodyPr wrap="square" rtlCol="0">
            <a:spAutoFit/>
          </a:bodyPr>
          <a:lstStyle/>
          <a:p>
            <a:pPr eaLnBrk="0" hangingPunct="0">
              <a:lnSpc>
                <a:spcPct val="90000"/>
              </a:lnSpc>
              <a:spcBef>
                <a:spcPct val="50000"/>
              </a:spcBef>
              <a:defRPr/>
            </a:pPr>
            <a:r>
              <a:rPr lang="en-US" sz="2400" b="1" dirty="0"/>
              <a:t>Definition</a:t>
            </a:r>
            <a:endParaRPr lang="en-US" sz="2000" b="1" dirty="0"/>
          </a:p>
          <a:p>
            <a:pPr marL="688975" lvl="1" indent="-231775" eaLnBrk="0" hangingPunct="0">
              <a:lnSpc>
                <a:spcPct val="90000"/>
              </a:lnSpc>
              <a:spcBef>
                <a:spcPct val="50000"/>
              </a:spcBef>
              <a:buFont typeface="Wingdings" pitchFamily="2" charset="2"/>
              <a:buChar char="§"/>
              <a:defRPr/>
            </a:pPr>
            <a:r>
              <a:rPr lang="en-US" sz="2000" dirty="0"/>
              <a:t>Foster an inclusive environment of respect, belonging, and access for all.</a:t>
            </a:r>
          </a:p>
          <a:p>
            <a:pPr eaLnBrk="0" hangingPunct="0">
              <a:lnSpc>
                <a:spcPct val="90000"/>
              </a:lnSpc>
              <a:spcBef>
                <a:spcPct val="50000"/>
              </a:spcBef>
              <a:defRPr/>
            </a:pPr>
            <a:r>
              <a:rPr lang="en-US" sz="2400" b="1" dirty="0"/>
              <a:t>Behaviors</a:t>
            </a:r>
          </a:p>
          <a:p>
            <a:pPr marL="688975" lvl="1" indent="-231775" eaLnBrk="0" hangingPunct="0">
              <a:spcBef>
                <a:spcPts val="1200"/>
              </a:spcBef>
              <a:buFont typeface="Wingdings" pitchFamily="2" charset="2"/>
              <a:buChar char="§"/>
              <a:defRPr/>
            </a:pPr>
            <a:r>
              <a:rPr lang="en-US" sz="2000" dirty="0"/>
              <a:t>Develop awareness and understanding of different experiences.</a:t>
            </a:r>
          </a:p>
          <a:p>
            <a:pPr marL="688975" lvl="1" indent="-231775" eaLnBrk="0" hangingPunct="0">
              <a:spcBef>
                <a:spcPts val="1200"/>
              </a:spcBef>
              <a:buFont typeface="Wingdings" pitchFamily="2" charset="2"/>
              <a:buChar char="§"/>
              <a:defRPr/>
            </a:pPr>
            <a:r>
              <a:rPr lang="en-US" sz="2000" dirty="0"/>
              <a:t>Respect diversity of people, beliefs, thoughts, and ideas.</a:t>
            </a:r>
          </a:p>
          <a:p>
            <a:pPr marL="688975" lvl="1" indent="-231775" eaLnBrk="0" hangingPunct="0">
              <a:spcBef>
                <a:spcPts val="1200"/>
              </a:spcBef>
              <a:buFont typeface="Wingdings" pitchFamily="2" charset="2"/>
              <a:buChar char="§"/>
              <a:defRPr/>
            </a:pPr>
            <a:r>
              <a:rPr lang="en-US" sz="2000" dirty="0"/>
              <a:t>Support opportunities to remove barriers to equity and inclusion.</a:t>
            </a:r>
          </a:p>
        </p:txBody>
      </p:sp>
    </p:spTree>
    <p:extLst>
      <p:ext uri="{BB962C8B-B14F-4D97-AF65-F5344CB8AC3E}">
        <p14:creationId xmlns:p14="http://schemas.microsoft.com/office/powerpoint/2010/main" val="246009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42E5CB-4323-5986-C466-0D20651F9537}"/>
              </a:ext>
            </a:extLst>
          </p:cNvPr>
          <p:cNvPicPr>
            <a:picLocks noChangeAspect="1"/>
          </p:cNvPicPr>
          <p:nvPr/>
        </p:nvPicPr>
        <p:blipFill>
          <a:blip r:embed="rId3"/>
          <a:stretch>
            <a:fillRect/>
          </a:stretch>
        </p:blipFill>
        <p:spPr>
          <a:xfrm>
            <a:off x="6410864" y="1223572"/>
            <a:ext cx="5263552" cy="4164763"/>
          </a:xfrm>
          <a:prstGeom prst="rect">
            <a:avLst/>
          </a:prstGeom>
        </p:spPr>
      </p:pic>
      <p:sp>
        <p:nvSpPr>
          <p:cNvPr id="5" name="TextBox 4">
            <a:extLst>
              <a:ext uri="{FF2B5EF4-FFF2-40B4-BE49-F238E27FC236}">
                <a16:creationId xmlns:a16="http://schemas.microsoft.com/office/drawing/2014/main" id="{556682D2-CBA8-1ACB-E6FB-38244C61D5FD}"/>
              </a:ext>
            </a:extLst>
          </p:cNvPr>
          <p:cNvSpPr txBox="1"/>
          <p:nvPr/>
        </p:nvSpPr>
        <p:spPr>
          <a:xfrm>
            <a:off x="517584" y="1223572"/>
            <a:ext cx="5710687" cy="4881336"/>
          </a:xfrm>
          <a:prstGeom prst="rect">
            <a:avLst/>
          </a:prstGeom>
          <a:noFill/>
        </p:spPr>
        <p:txBody>
          <a:bodyPr wrap="square" rtlCol="0">
            <a:spAutoFit/>
          </a:bodyPr>
          <a:lstStyle/>
          <a:p>
            <a:pPr eaLnBrk="0" hangingPunct="0">
              <a:lnSpc>
                <a:spcPct val="90000"/>
              </a:lnSpc>
              <a:spcBef>
                <a:spcPct val="50000"/>
              </a:spcBef>
              <a:defRPr/>
            </a:pPr>
            <a:r>
              <a:rPr lang="en-US" sz="2400" b="1" dirty="0"/>
              <a:t>Definition</a:t>
            </a:r>
            <a:endParaRPr lang="en-US" sz="2000" b="1" dirty="0"/>
          </a:p>
          <a:p>
            <a:pPr marL="688975" lvl="1" indent="-231775" eaLnBrk="0" hangingPunct="0">
              <a:lnSpc>
                <a:spcPct val="90000"/>
              </a:lnSpc>
              <a:spcBef>
                <a:spcPct val="50000"/>
              </a:spcBef>
              <a:buFont typeface="Wingdings" pitchFamily="2" charset="2"/>
              <a:buChar char="§"/>
              <a:defRPr/>
            </a:pPr>
            <a:r>
              <a:rPr lang="en-US" sz="2000" dirty="0"/>
              <a:t>Foster an inclusive environment of respect, belonging, and access for all.</a:t>
            </a:r>
          </a:p>
          <a:p>
            <a:pPr eaLnBrk="0" hangingPunct="0">
              <a:lnSpc>
                <a:spcPct val="90000"/>
              </a:lnSpc>
              <a:spcBef>
                <a:spcPct val="50000"/>
              </a:spcBef>
              <a:defRPr/>
            </a:pPr>
            <a:r>
              <a:rPr lang="en-US" sz="2400" b="1" dirty="0"/>
              <a:t>Team Questions:</a:t>
            </a:r>
          </a:p>
          <a:p>
            <a:pPr marL="688975" lvl="1" indent="-231775" eaLnBrk="0" hangingPunct="0">
              <a:lnSpc>
                <a:spcPct val="90000"/>
              </a:lnSpc>
              <a:spcBef>
                <a:spcPts val="1200"/>
              </a:spcBef>
              <a:buFont typeface="Wingdings" pitchFamily="2" charset="2"/>
              <a:buChar char="§"/>
              <a:defRPr/>
            </a:pPr>
            <a:r>
              <a:rPr lang="en-US" sz="2000" dirty="0"/>
              <a:t>How can we move from “me” to “we” or “them” to “us”? (thinking about mental or structured silos)</a:t>
            </a:r>
          </a:p>
          <a:p>
            <a:pPr marL="688975" lvl="1" indent="-231775" eaLnBrk="0" hangingPunct="0">
              <a:lnSpc>
                <a:spcPct val="90000"/>
              </a:lnSpc>
              <a:spcBef>
                <a:spcPts val="1200"/>
              </a:spcBef>
              <a:buFont typeface="Wingdings" pitchFamily="2" charset="2"/>
              <a:buChar char="§"/>
              <a:defRPr/>
            </a:pPr>
            <a:r>
              <a:rPr lang="en-US" sz="2000" dirty="0"/>
              <a:t>What are the benefits or advantages in greater diversity, equity, and inclusion in the workplace?</a:t>
            </a:r>
          </a:p>
          <a:p>
            <a:pPr marL="688975" lvl="1" indent="-231775" eaLnBrk="0" hangingPunct="0">
              <a:lnSpc>
                <a:spcPct val="90000"/>
              </a:lnSpc>
              <a:spcBef>
                <a:spcPts val="1200"/>
              </a:spcBef>
              <a:buFont typeface="Wingdings" pitchFamily="2" charset="2"/>
              <a:buChar char="§"/>
              <a:defRPr/>
            </a:pPr>
            <a:r>
              <a:rPr lang="en-US" sz="2000" dirty="0"/>
              <a:t>What components of the “Better Together” value aligns with our personal values? In what ways can we consistently demonstrate this value while embracing diverse perspectives?</a:t>
            </a:r>
          </a:p>
        </p:txBody>
      </p:sp>
    </p:spTree>
    <p:extLst>
      <p:ext uri="{BB962C8B-B14F-4D97-AF65-F5344CB8AC3E}">
        <p14:creationId xmlns:p14="http://schemas.microsoft.com/office/powerpoint/2010/main" val="2027816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A7917F-5DF9-1237-7795-8667E4576E72}"/>
              </a:ext>
            </a:extLst>
          </p:cNvPr>
          <p:cNvPicPr>
            <a:picLocks noChangeAspect="1"/>
          </p:cNvPicPr>
          <p:nvPr/>
        </p:nvPicPr>
        <p:blipFill>
          <a:blip r:embed="rId3"/>
          <a:stretch>
            <a:fillRect/>
          </a:stretch>
        </p:blipFill>
        <p:spPr>
          <a:xfrm>
            <a:off x="1101543" y="1166360"/>
            <a:ext cx="3805345" cy="4699601"/>
          </a:xfrm>
          <a:prstGeom prst="rect">
            <a:avLst/>
          </a:prstGeom>
        </p:spPr>
      </p:pic>
      <p:sp>
        <p:nvSpPr>
          <p:cNvPr id="3" name="TextBox 2">
            <a:extLst>
              <a:ext uri="{FF2B5EF4-FFF2-40B4-BE49-F238E27FC236}">
                <a16:creationId xmlns:a16="http://schemas.microsoft.com/office/drawing/2014/main" id="{3B2FB96D-B488-1E37-4664-1B5931FC0C89}"/>
              </a:ext>
            </a:extLst>
          </p:cNvPr>
          <p:cNvSpPr txBox="1"/>
          <p:nvPr/>
        </p:nvSpPr>
        <p:spPr>
          <a:xfrm>
            <a:off x="5664679" y="1166360"/>
            <a:ext cx="5704936" cy="4718215"/>
          </a:xfrm>
          <a:prstGeom prst="rect">
            <a:avLst/>
          </a:prstGeom>
          <a:noFill/>
        </p:spPr>
        <p:txBody>
          <a:bodyPr wrap="square" rtlCol="0">
            <a:spAutoFit/>
          </a:bodyPr>
          <a:lstStyle/>
          <a:p>
            <a:pPr eaLnBrk="0" hangingPunct="0">
              <a:lnSpc>
                <a:spcPct val="90000"/>
              </a:lnSpc>
              <a:spcBef>
                <a:spcPct val="50000"/>
              </a:spcBef>
              <a:defRPr/>
            </a:pPr>
            <a:r>
              <a:rPr lang="en-US" sz="2400" b="1" dirty="0"/>
              <a:t>Definition</a:t>
            </a:r>
          </a:p>
          <a:p>
            <a:pPr marL="688975" lvl="1" indent="-231775" eaLnBrk="0" hangingPunct="0">
              <a:spcBef>
                <a:spcPts val="600"/>
              </a:spcBef>
              <a:buFont typeface="Wingdings" pitchFamily="2" charset="2"/>
              <a:buChar char="§"/>
              <a:defRPr/>
            </a:pPr>
            <a:r>
              <a:rPr lang="en-US" sz="2000" dirty="0"/>
              <a:t>Exhibit passion and pride in the experiences we create.</a:t>
            </a:r>
          </a:p>
          <a:p>
            <a:pPr marL="688975" lvl="1" indent="-231775" eaLnBrk="0" hangingPunct="0">
              <a:spcBef>
                <a:spcPts val="600"/>
              </a:spcBef>
              <a:buFont typeface="Wingdings" pitchFamily="2" charset="2"/>
              <a:buChar char="§"/>
              <a:defRPr/>
            </a:pPr>
            <a:endParaRPr lang="en-US" sz="2000" dirty="0"/>
          </a:p>
          <a:p>
            <a:pPr eaLnBrk="0" hangingPunct="0">
              <a:spcBef>
                <a:spcPts val="600"/>
              </a:spcBef>
              <a:defRPr/>
            </a:pPr>
            <a:r>
              <a:rPr lang="en-US" sz="2400" b="1" dirty="0"/>
              <a:t>Behaviors</a:t>
            </a:r>
          </a:p>
          <a:p>
            <a:pPr marL="688975" lvl="1" indent="-231775" eaLnBrk="0" hangingPunct="0">
              <a:spcBef>
                <a:spcPts val="1200"/>
              </a:spcBef>
              <a:buFont typeface="Wingdings" pitchFamily="2" charset="2"/>
              <a:buChar char="§"/>
              <a:defRPr/>
            </a:pPr>
            <a:r>
              <a:rPr lang="en-US" sz="2000" dirty="0"/>
              <a:t>Go beyond the ordinary and surpass expectations.</a:t>
            </a:r>
          </a:p>
          <a:p>
            <a:pPr marL="688975" lvl="1" indent="-231775" eaLnBrk="0" hangingPunct="0">
              <a:spcBef>
                <a:spcPts val="1200"/>
              </a:spcBef>
              <a:buFont typeface="Wingdings" pitchFamily="2" charset="2"/>
              <a:buChar char="§"/>
              <a:defRPr/>
            </a:pPr>
            <a:r>
              <a:rPr lang="en-US" sz="2000" dirty="0"/>
              <a:t>Be prepared, be present, and actively participate.</a:t>
            </a:r>
          </a:p>
          <a:p>
            <a:pPr marL="688975" lvl="1" indent="-231775" eaLnBrk="0" hangingPunct="0">
              <a:spcBef>
                <a:spcPts val="1200"/>
              </a:spcBef>
              <a:buFont typeface="Wingdings" pitchFamily="2" charset="2"/>
              <a:buChar char="§"/>
              <a:defRPr/>
            </a:pPr>
            <a:r>
              <a:rPr lang="en-US" sz="2000" dirty="0"/>
              <a:t>Promote enthusiastic engagement.</a:t>
            </a:r>
          </a:p>
          <a:p>
            <a:pPr marL="688975" lvl="1" indent="-231775" eaLnBrk="0" hangingPunct="0">
              <a:spcBef>
                <a:spcPts val="1200"/>
              </a:spcBef>
              <a:buFont typeface="Wingdings" pitchFamily="2" charset="2"/>
              <a:buChar char="§"/>
              <a:defRPr/>
            </a:pPr>
            <a:r>
              <a:rPr lang="en-US" sz="2000" dirty="0"/>
              <a:t>Cultivate a positive environment and find opportunities for fun and recognition.</a:t>
            </a:r>
          </a:p>
        </p:txBody>
      </p:sp>
    </p:spTree>
    <p:extLst>
      <p:ext uri="{BB962C8B-B14F-4D97-AF65-F5344CB8AC3E}">
        <p14:creationId xmlns:p14="http://schemas.microsoft.com/office/powerpoint/2010/main" val="109565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AFA0B5-62A7-905C-14FE-267398F77183}"/>
              </a:ext>
            </a:extLst>
          </p:cNvPr>
          <p:cNvPicPr>
            <a:picLocks noChangeAspect="1"/>
          </p:cNvPicPr>
          <p:nvPr/>
        </p:nvPicPr>
        <p:blipFill>
          <a:blip r:embed="rId3"/>
          <a:stretch>
            <a:fillRect/>
          </a:stretch>
        </p:blipFill>
        <p:spPr>
          <a:xfrm>
            <a:off x="7869071" y="1166360"/>
            <a:ext cx="3805345" cy="4699601"/>
          </a:xfrm>
          <a:prstGeom prst="rect">
            <a:avLst/>
          </a:prstGeom>
        </p:spPr>
      </p:pic>
      <p:sp>
        <p:nvSpPr>
          <p:cNvPr id="4" name="TextBox 3">
            <a:extLst>
              <a:ext uri="{FF2B5EF4-FFF2-40B4-BE49-F238E27FC236}">
                <a16:creationId xmlns:a16="http://schemas.microsoft.com/office/drawing/2014/main" id="{9F5A1FF4-18C3-1572-3181-62AC210603EE}"/>
              </a:ext>
            </a:extLst>
          </p:cNvPr>
          <p:cNvSpPr txBox="1"/>
          <p:nvPr/>
        </p:nvSpPr>
        <p:spPr>
          <a:xfrm>
            <a:off x="517584" y="1223572"/>
            <a:ext cx="7004650" cy="5025991"/>
          </a:xfrm>
          <a:prstGeom prst="rect">
            <a:avLst/>
          </a:prstGeom>
          <a:noFill/>
        </p:spPr>
        <p:txBody>
          <a:bodyPr wrap="square" rtlCol="0">
            <a:spAutoFit/>
          </a:bodyPr>
          <a:lstStyle/>
          <a:p>
            <a:pPr eaLnBrk="0" hangingPunct="0">
              <a:lnSpc>
                <a:spcPct val="90000"/>
              </a:lnSpc>
              <a:spcBef>
                <a:spcPct val="50000"/>
              </a:spcBef>
              <a:defRPr/>
            </a:pPr>
            <a:r>
              <a:rPr lang="en-US" sz="2400" b="1" dirty="0"/>
              <a:t>Definition</a:t>
            </a:r>
          </a:p>
          <a:p>
            <a:pPr marL="688975" lvl="1" indent="-231775" eaLnBrk="0" hangingPunct="0">
              <a:spcBef>
                <a:spcPts val="600"/>
              </a:spcBef>
              <a:buFont typeface="Wingdings" pitchFamily="2" charset="2"/>
              <a:buChar char="§"/>
              <a:defRPr/>
            </a:pPr>
            <a:r>
              <a:rPr lang="en-US" sz="2000" dirty="0"/>
              <a:t>Exhibit passion and pride in the experiences we create.</a:t>
            </a:r>
          </a:p>
          <a:p>
            <a:pPr marL="688975" lvl="1" indent="-231775" eaLnBrk="0" hangingPunct="0">
              <a:spcBef>
                <a:spcPts val="600"/>
              </a:spcBef>
              <a:buFont typeface="Wingdings" pitchFamily="2" charset="2"/>
              <a:buChar char="§"/>
              <a:defRPr/>
            </a:pPr>
            <a:endParaRPr lang="en-US" sz="2000" dirty="0"/>
          </a:p>
          <a:p>
            <a:pPr eaLnBrk="0" hangingPunct="0">
              <a:spcBef>
                <a:spcPts val="600"/>
              </a:spcBef>
              <a:defRPr/>
            </a:pPr>
            <a:r>
              <a:rPr lang="en-US" sz="2400" b="1" dirty="0"/>
              <a:t>Team Questions:</a:t>
            </a:r>
          </a:p>
          <a:p>
            <a:pPr marL="688975" lvl="1" indent="-231775" eaLnBrk="0" hangingPunct="0">
              <a:spcBef>
                <a:spcPts val="1200"/>
              </a:spcBef>
              <a:buFont typeface="Wingdings" pitchFamily="2" charset="2"/>
              <a:buChar char="§"/>
              <a:defRPr/>
            </a:pPr>
            <a:r>
              <a:rPr lang="en-US" sz="2000" dirty="0"/>
              <a:t>How can we convert a values culture into action? What type of energy do we want to produce?</a:t>
            </a:r>
          </a:p>
          <a:p>
            <a:pPr marL="688975" lvl="1" indent="-231775" eaLnBrk="0" hangingPunct="0">
              <a:spcBef>
                <a:spcPts val="1200"/>
              </a:spcBef>
              <a:buFont typeface="Wingdings" pitchFamily="2" charset="2"/>
              <a:buChar char="§"/>
              <a:defRPr/>
            </a:pPr>
            <a:r>
              <a:rPr lang="en-US" sz="2000" dirty="0"/>
              <a:t>What does it mean for us to play “in the big leagues” as the Chancellor mentioned?</a:t>
            </a:r>
          </a:p>
          <a:p>
            <a:pPr marL="688975" lvl="1" indent="-231775" eaLnBrk="0" hangingPunct="0">
              <a:spcBef>
                <a:spcPts val="1200"/>
              </a:spcBef>
              <a:buFont typeface="Wingdings" pitchFamily="2" charset="2"/>
              <a:buChar char="§"/>
              <a:defRPr/>
            </a:pPr>
            <a:r>
              <a:rPr lang="en-US" sz="2000" dirty="0"/>
              <a:t>How can understanding your own values better engage, support, and unify our team?</a:t>
            </a:r>
          </a:p>
          <a:p>
            <a:pPr marL="688975" lvl="1" indent="-231775" eaLnBrk="0" hangingPunct="0">
              <a:spcBef>
                <a:spcPts val="1200"/>
              </a:spcBef>
              <a:buFont typeface="Wingdings" pitchFamily="2" charset="2"/>
              <a:buChar char="§"/>
              <a:defRPr/>
            </a:pPr>
            <a:r>
              <a:rPr lang="en-US" sz="2000" dirty="0"/>
              <a:t>Demonstrating passion looks different for different people, what does “Show your Fire” look like for an introverted team player?</a:t>
            </a:r>
          </a:p>
        </p:txBody>
      </p:sp>
    </p:spTree>
    <p:extLst>
      <p:ext uri="{BB962C8B-B14F-4D97-AF65-F5344CB8AC3E}">
        <p14:creationId xmlns:p14="http://schemas.microsoft.com/office/powerpoint/2010/main" val="3516422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3E412E-DAE7-F4F0-36B8-A83053F0F3C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395554" y="1608137"/>
            <a:ext cx="4465766" cy="3641726"/>
          </a:xfrm>
          <a:prstGeom prst="rect">
            <a:avLst/>
          </a:prstGeom>
        </p:spPr>
      </p:pic>
      <p:sp>
        <p:nvSpPr>
          <p:cNvPr id="5" name="TextBox 4">
            <a:extLst>
              <a:ext uri="{FF2B5EF4-FFF2-40B4-BE49-F238E27FC236}">
                <a16:creationId xmlns:a16="http://schemas.microsoft.com/office/drawing/2014/main" id="{D69F1214-4FCC-42C2-F722-1073F71FE874}"/>
              </a:ext>
            </a:extLst>
          </p:cNvPr>
          <p:cNvSpPr txBox="1"/>
          <p:nvPr/>
        </p:nvSpPr>
        <p:spPr>
          <a:xfrm>
            <a:off x="865516" y="1082213"/>
            <a:ext cx="7053532" cy="923330"/>
          </a:xfrm>
          <a:prstGeom prst="rect">
            <a:avLst/>
          </a:prstGeom>
          <a:noFill/>
        </p:spPr>
        <p:txBody>
          <a:bodyPr wrap="square" rtlCol="0">
            <a:spAutoFit/>
          </a:bodyPr>
          <a:lstStyle/>
          <a:p>
            <a:r>
              <a:rPr lang="en-US" sz="5400" b="1" dirty="0">
                <a:latin typeface="Calibri" panose="020F0502020204030204" pitchFamily="34" charset="0"/>
                <a:cs typeface="Calibri" panose="020F0502020204030204" pitchFamily="34" charset="0"/>
              </a:rPr>
              <a:t>Next Steps</a:t>
            </a:r>
          </a:p>
        </p:txBody>
      </p:sp>
      <p:sp>
        <p:nvSpPr>
          <p:cNvPr id="7" name="TextBox 6">
            <a:extLst>
              <a:ext uri="{FF2B5EF4-FFF2-40B4-BE49-F238E27FC236}">
                <a16:creationId xmlns:a16="http://schemas.microsoft.com/office/drawing/2014/main" id="{5635F45F-13BE-AE45-3982-838FF7CA9945}"/>
              </a:ext>
            </a:extLst>
          </p:cNvPr>
          <p:cNvSpPr txBox="1"/>
          <p:nvPr/>
        </p:nvSpPr>
        <p:spPr>
          <a:xfrm>
            <a:off x="865516" y="2005543"/>
            <a:ext cx="6047117" cy="3543021"/>
          </a:xfrm>
          <a:prstGeom prst="rect">
            <a:avLst/>
          </a:prstGeom>
          <a:noFill/>
        </p:spPr>
        <p:txBody>
          <a:bodyPr wrap="square">
            <a:spAutoFit/>
          </a:bodyPr>
          <a:lstStyle/>
          <a:p>
            <a:pPr eaLnBrk="0" hangingPunct="0">
              <a:spcBef>
                <a:spcPts val="600"/>
              </a:spcBef>
              <a:defRPr/>
            </a:pPr>
            <a:r>
              <a:rPr lang="en-US" sz="2400" b="1" dirty="0"/>
              <a:t>Start living the values today!</a:t>
            </a:r>
          </a:p>
          <a:p>
            <a:pPr marL="688975" lvl="1" indent="-182880" eaLnBrk="0" hangingPunct="0">
              <a:lnSpc>
                <a:spcPts val="2000"/>
              </a:lnSpc>
              <a:spcBef>
                <a:spcPts val="1200"/>
              </a:spcBef>
              <a:buFont typeface="Wingdings" pitchFamily="2" charset="2"/>
              <a:buChar char="§"/>
              <a:defRPr/>
            </a:pPr>
            <a:r>
              <a:rPr lang="en-US" sz="2000" dirty="0"/>
              <a:t>Understand, internalize, and articulate the shared values and behaviors:</a:t>
            </a:r>
          </a:p>
          <a:p>
            <a:pPr marL="688975" lvl="1" indent="-182880" eaLnBrk="0" hangingPunct="0">
              <a:lnSpc>
                <a:spcPts val="2000"/>
              </a:lnSpc>
              <a:spcBef>
                <a:spcPts val="1200"/>
              </a:spcBef>
              <a:buFont typeface="Wingdings" pitchFamily="2" charset="2"/>
              <a:buChar char="§"/>
              <a:defRPr/>
            </a:pPr>
            <a:r>
              <a:rPr lang="en-US" sz="2000" dirty="0"/>
              <a:t>Sustain the momentum by demonstrating the shared values and behaviors in your actions</a:t>
            </a:r>
          </a:p>
          <a:p>
            <a:pPr marL="688975" lvl="1" indent="-182880" eaLnBrk="0" hangingPunct="0">
              <a:lnSpc>
                <a:spcPts val="2000"/>
              </a:lnSpc>
              <a:spcBef>
                <a:spcPts val="1200"/>
              </a:spcBef>
              <a:buFont typeface="Wingdings" pitchFamily="2" charset="2"/>
              <a:buChar char="§"/>
              <a:defRPr/>
            </a:pPr>
            <a:r>
              <a:rPr lang="en-US" sz="2000" dirty="0"/>
              <a:t>Make the shared values meaningful within our work groups</a:t>
            </a:r>
          </a:p>
          <a:p>
            <a:pPr marL="688975" lvl="1" indent="-182880" eaLnBrk="0" hangingPunct="0">
              <a:lnSpc>
                <a:spcPts val="2000"/>
              </a:lnSpc>
              <a:spcBef>
                <a:spcPts val="1200"/>
              </a:spcBef>
              <a:buFont typeface="Wingdings" pitchFamily="2" charset="2"/>
              <a:buChar char="§"/>
              <a:defRPr/>
            </a:pPr>
            <a:r>
              <a:rPr lang="en-US" sz="2000" dirty="0"/>
              <a:t>Share successes among our teams and peers</a:t>
            </a:r>
          </a:p>
          <a:p>
            <a:pPr marL="688975" lvl="1" indent="-182880" eaLnBrk="0" hangingPunct="0">
              <a:lnSpc>
                <a:spcPts val="2000"/>
              </a:lnSpc>
              <a:spcBef>
                <a:spcPts val="1200"/>
              </a:spcBef>
              <a:buFont typeface="Wingdings" pitchFamily="2" charset="2"/>
              <a:buChar char="§"/>
              <a:defRPr/>
            </a:pPr>
            <a:r>
              <a:rPr lang="en-US" sz="2000" dirty="0"/>
              <a:t>Make the commitment to live the values everyday and hold ourselves and others accountable</a:t>
            </a:r>
          </a:p>
        </p:txBody>
      </p:sp>
    </p:spTree>
    <p:extLst>
      <p:ext uri="{BB962C8B-B14F-4D97-AF65-F5344CB8AC3E}">
        <p14:creationId xmlns:p14="http://schemas.microsoft.com/office/powerpoint/2010/main" val="140617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69F1214-4FCC-42C2-F722-1073F71FE874}"/>
              </a:ext>
            </a:extLst>
          </p:cNvPr>
          <p:cNvSpPr txBox="1"/>
          <p:nvPr/>
        </p:nvSpPr>
        <p:spPr>
          <a:xfrm>
            <a:off x="865516" y="996528"/>
            <a:ext cx="9969842" cy="923330"/>
          </a:xfrm>
          <a:prstGeom prst="rect">
            <a:avLst/>
          </a:prstGeom>
          <a:noFill/>
        </p:spPr>
        <p:txBody>
          <a:bodyPr wrap="square" rtlCol="0">
            <a:spAutoFit/>
          </a:bodyPr>
          <a:lstStyle/>
          <a:p>
            <a:r>
              <a:rPr lang="en-US" sz="5400" b="1" dirty="0">
                <a:latin typeface="Calibri" panose="020F0502020204030204" pitchFamily="34" charset="0"/>
                <a:cs typeface="Calibri" panose="020F0502020204030204" pitchFamily="34" charset="0"/>
              </a:rPr>
              <a:t>ADDITIONAL RESOURCES</a:t>
            </a:r>
          </a:p>
        </p:txBody>
      </p:sp>
      <p:pic>
        <p:nvPicPr>
          <p:cNvPr id="3" name="Picture 2">
            <a:extLst>
              <a:ext uri="{FF2B5EF4-FFF2-40B4-BE49-F238E27FC236}">
                <a16:creationId xmlns:a16="http://schemas.microsoft.com/office/drawing/2014/main" id="{9DBD94B7-100E-A981-3CE5-348BCD33A5A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62951" y="2014042"/>
            <a:ext cx="11266098" cy="4110705"/>
          </a:xfrm>
          <a:prstGeom prst="rect">
            <a:avLst/>
          </a:prstGeom>
        </p:spPr>
      </p:pic>
    </p:spTree>
    <p:extLst>
      <p:ext uri="{BB962C8B-B14F-4D97-AF65-F5344CB8AC3E}">
        <p14:creationId xmlns:p14="http://schemas.microsoft.com/office/powerpoint/2010/main" val="3987182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C9A39C-348C-7AB2-6055-868F4C75C971}"/>
              </a:ext>
            </a:extLst>
          </p:cNvPr>
          <p:cNvSpPr txBox="1"/>
          <p:nvPr/>
        </p:nvSpPr>
        <p:spPr>
          <a:xfrm>
            <a:off x="163901" y="967596"/>
            <a:ext cx="11864195" cy="954107"/>
          </a:xfrm>
          <a:prstGeom prst="rect">
            <a:avLst/>
          </a:prstGeom>
          <a:noFill/>
        </p:spPr>
        <p:txBody>
          <a:bodyPr wrap="square">
            <a:spAutoFit/>
          </a:bodyPr>
          <a:lstStyle/>
          <a:p>
            <a:pPr marL="0" marR="0">
              <a:spcBef>
                <a:spcPts val="0"/>
              </a:spcBef>
              <a:spcAft>
                <a:spcPts val="0"/>
              </a:spcAft>
            </a:pPr>
            <a:r>
              <a:rPr lang="en-US" sz="1400" b="1" dirty="0">
                <a:effectLst/>
                <a:latin typeface="Times New Roman" panose="02020603050405020304" pitchFamily="18" charset="0"/>
                <a:ea typeface="Times New Roman" panose="02020603050405020304" pitchFamily="18" charset="0"/>
              </a:rPr>
              <a:t>Exercise 1 - Living Our Values Worksheet</a:t>
            </a:r>
            <a:endParaRPr lang="en-US" sz="14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dirty="0">
                <a:effectLst/>
                <a:latin typeface="Times New Roman" panose="02020603050405020304" pitchFamily="18" charset="0"/>
                <a:ea typeface="Times New Roman" panose="02020603050405020304" pitchFamily="18" charset="0"/>
              </a:rPr>
              <a:t>Team: _____________________  Team Leader:  ___________________  Date: ____________</a:t>
            </a:r>
            <a:r>
              <a:rPr lang="en-US" sz="1400" u="none" strike="noStrike" dirty="0">
                <a:effectLst/>
                <a:latin typeface="Times New Roman" panose="020206030504050203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400" i="1" u="sng"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i="1" u="sng" dirty="0">
                <a:effectLst/>
                <a:latin typeface="Times New Roman" panose="02020603050405020304" pitchFamily="18" charset="0"/>
                <a:ea typeface="Times New Roman" panose="02020603050405020304" pitchFamily="18" charset="0"/>
              </a:rPr>
              <a:t>Instructions</a:t>
            </a:r>
            <a:r>
              <a:rPr lang="en-US" sz="1400" dirty="0">
                <a:effectLst/>
                <a:latin typeface="Times New Roman" panose="02020603050405020304" pitchFamily="18" charset="0"/>
                <a:ea typeface="Times New Roman" panose="02020603050405020304" pitchFamily="18" charset="0"/>
              </a:rPr>
              <a:t>:  With your team, develop examples of what it looks like in your department to “live” the Values and Behaviors.  </a:t>
            </a:r>
          </a:p>
        </p:txBody>
      </p:sp>
      <p:graphicFrame>
        <p:nvGraphicFramePr>
          <p:cNvPr id="4" name="Table 3">
            <a:extLst>
              <a:ext uri="{FF2B5EF4-FFF2-40B4-BE49-F238E27FC236}">
                <a16:creationId xmlns:a16="http://schemas.microsoft.com/office/drawing/2014/main" id="{422A4542-48A6-040F-BA98-F2F1901CF62E}"/>
              </a:ext>
            </a:extLst>
          </p:cNvPr>
          <p:cNvGraphicFramePr>
            <a:graphicFrameLocks noGrp="1"/>
          </p:cNvGraphicFramePr>
          <p:nvPr/>
        </p:nvGraphicFramePr>
        <p:xfrm>
          <a:off x="163902" y="2012582"/>
          <a:ext cx="11864196" cy="4232942"/>
        </p:xfrm>
        <a:graphic>
          <a:graphicData uri="http://schemas.openxmlformats.org/drawingml/2006/table">
            <a:tbl>
              <a:tblPr firstRow="1" firstCol="1" lastRow="1" lastCol="1" bandRow="1" bandCol="1">
                <a:tableStyleId>{5940675A-B579-460E-94D1-54222C63F5DA}</a:tableStyleId>
              </a:tblPr>
              <a:tblGrid>
                <a:gridCol w="2812974">
                  <a:extLst>
                    <a:ext uri="{9D8B030D-6E8A-4147-A177-3AD203B41FA5}">
                      <a16:colId xmlns:a16="http://schemas.microsoft.com/office/drawing/2014/main" val="3344178907"/>
                    </a:ext>
                  </a:extLst>
                </a:gridCol>
                <a:gridCol w="4279791">
                  <a:extLst>
                    <a:ext uri="{9D8B030D-6E8A-4147-A177-3AD203B41FA5}">
                      <a16:colId xmlns:a16="http://schemas.microsoft.com/office/drawing/2014/main" val="2967569119"/>
                    </a:ext>
                  </a:extLst>
                </a:gridCol>
                <a:gridCol w="4771431">
                  <a:extLst>
                    <a:ext uri="{9D8B030D-6E8A-4147-A177-3AD203B41FA5}">
                      <a16:colId xmlns:a16="http://schemas.microsoft.com/office/drawing/2014/main" val="2020361696"/>
                    </a:ext>
                  </a:extLst>
                </a:gridCol>
              </a:tblGrid>
              <a:tr h="183512">
                <a:tc>
                  <a:txBody>
                    <a:bodyPr/>
                    <a:lstStyle/>
                    <a:p>
                      <a:pPr marL="0" marR="0">
                        <a:spcBef>
                          <a:spcPts val="0"/>
                        </a:spcBef>
                        <a:spcAft>
                          <a:spcPts val="0"/>
                        </a:spcAft>
                      </a:pPr>
                      <a:r>
                        <a:rPr lang="en-US" sz="1200" b="1">
                          <a:effectLst/>
                        </a:rPr>
                        <a:t>Value/Behavior</a:t>
                      </a:r>
                      <a:endParaRPr lang="en-US" sz="1200" b="1">
                        <a:effectLst/>
                        <a:latin typeface="Times New Roman" panose="02020603050405020304" pitchFamily="18" charset="0"/>
                        <a:ea typeface="Times New Roman" panose="02020603050405020304" pitchFamily="18" charset="0"/>
                      </a:endParaRPr>
                    </a:p>
                  </a:txBody>
                  <a:tcPr marL="64645" marR="64645" marT="0" marB="0"/>
                </a:tc>
                <a:tc gridSpan="2">
                  <a:txBody>
                    <a:bodyPr/>
                    <a:lstStyle/>
                    <a:p>
                      <a:pPr marL="0" marR="0" algn="ctr">
                        <a:spcBef>
                          <a:spcPts val="0"/>
                        </a:spcBef>
                        <a:spcAft>
                          <a:spcPts val="0"/>
                        </a:spcAft>
                      </a:pPr>
                      <a:r>
                        <a:rPr lang="en-US" sz="1200" b="1" dirty="0">
                          <a:effectLst/>
                        </a:rPr>
                        <a:t>Examples – what it looks like in our department</a:t>
                      </a:r>
                      <a:endParaRPr lang="en-US" sz="1200" b="1" dirty="0">
                        <a:effectLst/>
                        <a:latin typeface="Times New Roman" panose="02020603050405020304" pitchFamily="18" charset="0"/>
                        <a:ea typeface="Times New Roman" panose="02020603050405020304" pitchFamily="18" charset="0"/>
                      </a:endParaRPr>
                    </a:p>
                  </a:txBody>
                  <a:tcPr marL="64645" marR="64645" marT="0" marB="0"/>
                </a:tc>
                <a:tc hMerge="1">
                  <a:txBody>
                    <a:bodyPr/>
                    <a:lstStyle/>
                    <a:p>
                      <a:endParaRPr lang="en-US"/>
                    </a:p>
                  </a:txBody>
                  <a:tcPr/>
                </a:tc>
                <a:extLst>
                  <a:ext uri="{0D108BD9-81ED-4DB2-BD59-A6C34878D82A}">
                    <a16:rowId xmlns:a16="http://schemas.microsoft.com/office/drawing/2014/main" val="543936531"/>
                  </a:ext>
                </a:extLst>
              </a:tr>
              <a:tr h="379257">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4645" marR="64645" marT="0" marB="0"/>
                </a:tc>
                <a:tc>
                  <a:txBody>
                    <a:bodyPr/>
                    <a:lstStyle/>
                    <a:p>
                      <a:pPr marL="0" marR="0" algn="ctr">
                        <a:spcBef>
                          <a:spcPts val="0"/>
                        </a:spcBef>
                        <a:spcAft>
                          <a:spcPts val="0"/>
                        </a:spcAft>
                      </a:pPr>
                      <a:r>
                        <a:rPr lang="en-US" sz="1200" b="1">
                          <a:effectLst/>
                        </a:rPr>
                        <a:t>What results if Good implementation?</a:t>
                      </a:r>
                    </a:p>
                    <a:p>
                      <a:pPr marL="0" marR="0" algn="ctr">
                        <a:spcBef>
                          <a:spcPts val="0"/>
                        </a:spcBef>
                        <a:spcAft>
                          <a:spcPts val="0"/>
                        </a:spcAft>
                      </a:pPr>
                      <a:r>
                        <a:rPr lang="en-US" sz="1200" b="1">
                          <a:effectLst/>
                        </a:rPr>
                        <a:t>Desired Outcomes? </a:t>
                      </a:r>
                      <a:endParaRPr lang="en-US" sz="1200" b="1">
                        <a:effectLst/>
                        <a:latin typeface="Times New Roman" panose="02020603050405020304" pitchFamily="18" charset="0"/>
                        <a:ea typeface="Times New Roman" panose="02020603050405020304" pitchFamily="18" charset="0"/>
                      </a:endParaRPr>
                    </a:p>
                  </a:txBody>
                  <a:tcPr marL="64645" marR="64645" marT="0" marB="0"/>
                </a:tc>
                <a:tc>
                  <a:txBody>
                    <a:bodyPr/>
                    <a:lstStyle/>
                    <a:p>
                      <a:pPr marL="0" marR="0" algn="ctr">
                        <a:spcBef>
                          <a:spcPts val="0"/>
                        </a:spcBef>
                        <a:spcAft>
                          <a:spcPts val="0"/>
                        </a:spcAft>
                      </a:pPr>
                      <a:r>
                        <a:rPr lang="en-US" sz="1200" b="1" dirty="0">
                          <a:effectLst/>
                        </a:rPr>
                        <a:t>What results if Poor implementation?</a:t>
                      </a:r>
                    </a:p>
                    <a:p>
                      <a:pPr marL="0" marR="0" algn="ctr">
                        <a:spcBef>
                          <a:spcPts val="0"/>
                        </a:spcBef>
                        <a:spcAft>
                          <a:spcPts val="0"/>
                        </a:spcAft>
                      </a:pPr>
                      <a:r>
                        <a:rPr lang="en-US" sz="1200" b="1" dirty="0">
                          <a:effectLst/>
                        </a:rPr>
                        <a:t>Negative Consequences?</a:t>
                      </a:r>
                      <a:endParaRPr lang="en-US" sz="1200" b="1" dirty="0">
                        <a:effectLst/>
                        <a:latin typeface="Times New Roman" panose="02020603050405020304" pitchFamily="18" charset="0"/>
                        <a:ea typeface="Times New Roman" panose="02020603050405020304" pitchFamily="18" charset="0"/>
                      </a:endParaRPr>
                    </a:p>
                  </a:txBody>
                  <a:tcPr marL="64645" marR="64645" marT="0" marB="0"/>
                </a:tc>
                <a:extLst>
                  <a:ext uri="{0D108BD9-81ED-4DB2-BD59-A6C34878D82A}">
                    <a16:rowId xmlns:a16="http://schemas.microsoft.com/office/drawing/2014/main" val="3558776039"/>
                  </a:ext>
                </a:extLst>
              </a:tr>
              <a:tr h="733989">
                <a:tc>
                  <a:txBody>
                    <a:bodyPr/>
                    <a:lstStyle/>
                    <a:p>
                      <a:pPr marL="0" marR="0">
                        <a:spcBef>
                          <a:spcPts val="0"/>
                        </a:spcBef>
                        <a:spcAft>
                          <a:spcPts val="0"/>
                        </a:spcAft>
                      </a:pPr>
                      <a:r>
                        <a:rPr lang="en-US" sz="1200" b="1" dirty="0">
                          <a:effectLst/>
                        </a:rPr>
                        <a:t>Courageous Integrity:</a:t>
                      </a:r>
                    </a:p>
                    <a:p>
                      <a:pPr marL="0" marR="0">
                        <a:spcBef>
                          <a:spcPts val="0"/>
                        </a:spcBef>
                        <a:spcAft>
                          <a:spcPts val="0"/>
                        </a:spcAft>
                      </a:pPr>
                      <a:r>
                        <a:rPr lang="en-US" sz="1200" dirty="0">
                          <a:effectLst/>
                        </a:rPr>
                        <a:t>Model exceptional standards and act in the best interests of our campus communities.</a:t>
                      </a:r>
                      <a:endParaRPr lang="en-US" sz="1200" dirty="0">
                        <a:effectLst/>
                        <a:latin typeface="Times New Roman" panose="02020603050405020304" pitchFamily="18" charset="0"/>
                        <a:ea typeface="Times New Roman" panose="02020603050405020304" pitchFamily="18" charset="0"/>
                      </a:endParaRPr>
                    </a:p>
                  </a:txBody>
                  <a:tcPr marL="64645" marR="64645" marT="0" marB="0"/>
                </a:tc>
                <a:tc>
                  <a:txBody>
                    <a:bodyPr/>
                    <a:lstStyle/>
                    <a:p>
                      <a:pPr marL="0" marR="0">
                        <a:spcBef>
                          <a:spcPts val="0"/>
                        </a:spcBef>
                        <a:spcAft>
                          <a:spcPts val="0"/>
                        </a:spcAft>
                      </a:pPr>
                      <a:r>
                        <a:rPr lang="en-US" sz="1200" dirty="0">
                          <a:effectLst/>
                        </a:rPr>
                        <a:t> </a:t>
                      </a:r>
                      <a:endParaRPr lang="en-US" sz="1200" dirty="0">
                        <a:effectLst/>
                        <a:latin typeface="Times New Roman" panose="02020603050405020304" pitchFamily="18" charset="0"/>
                        <a:ea typeface="Times New Roman" panose="02020603050405020304" pitchFamily="18" charset="0"/>
                      </a:endParaRPr>
                    </a:p>
                  </a:txBody>
                  <a:tcPr marL="64645" marR="64645" marT="0" marB="0"/>
                </a:tc>
                <a:tc>
                  <a:txBody>
                    <a:bodyPr/>
                    <a:lstStyle/>
                    <a:p>
                      <a:pPr marL="0" marR="0">
                        <a:spcBef>
                          <a:spcPts val="0"/>
                        </a:spcBef>
                        <a:spcAft>
                          <a:spcPts val="0"/>
                        </a:spcAft>
                      </a:pPr>
                      <a:r>
                        <a:rPr lang="en-US" sz="1200" dirty="0">
                          <a:effectLst/>
                        </a:rPr>
                        <a:t> </a:t>
                      </a:r>
                      <a:endParaRPr lang="en-US" sz="1200" dirty="0">
                        <a:effectLst/>
                        <a:latin typeface="Times New Roman" panose="02020603050405020304" pitchFamily="18" charset="0"/>
                        <a:ea typeface="Times New Roman" panose="02020603050405020304" pitchFamily="18" charset="0"/>
                      </a:endParaRPr>
                    </a:p>
                  </a:txBody>
                  <a:tcPr marL="64645" marR="64645" marT="0" marB="0"/>
                </a:tc>
                <a:extLst>
                  <a:ext uri="{0D108BD9-81ED-4DB2-BD59-A6C34878D82A}">
                    <a16:rowId xmlns:a16="http://schemas.microsoft.com/office/drawing/2014/main" val="959065390"/>
                  </a:ext>
                </a:extLst>
              </a:tr>
              <a:tr h="734046">
                <a:tc>
                  <a:txBody>
                    <a:bodyPr/>
                    <a:lstStyle/>
                    <a:p>
                      <a:pPr marL="0" marR="0">
                        <a:spcBef>
                          <a:spcPts val="0"/>
                        </a:spcBef>
                        <a:spcAft>
                          <a:spcPts val="0"/>
                        </a:spcAft>
                      </a:pPr>
                      <a:r>
                        <a:rPr lang="en-US" sz="1200" b="1" dirty="0">
                          <a:effectLst/>
                        </a:rPr>
                        <a:t>Be Curious:</a:t>
                      </a:r>
                    </a:p>
                    <a:p>
                      <a:pPr marL="0" marR="0">
                        <a:spcBef>
                          <a:spcPts val="0"/>
                        </a:spcBef>
                        <a:spcAft>
                          <a:spcPts val="0"/>
                        </a:spcAft>
                      </a:pPr>
                      <a:r>
                        <a:rPr lang="en-US" sz="1200" dirty="0">
                          <a:effectLst/>
                        </a:rPr>
                        <a:t>Cultivate opportunities for learning, creating, discovery, and innovation.</a:t>
                      </a:r>
                      <a:endParaRPr lang="en-US" sz="1200" dirty="0">
                        <a:effectLst/>
                        <a:latin typeface="Times New Roman" panose="02020603050405020304" pitchFamily="18" charset="0"/>
                        <a:ea typeface="Times New Roman" panose="02020603050405020304" pitchFamily="18" charset="0"/>
                      </a:endParaRPr>
                    </a:p>
                  </a:txBody>
                  <a:tcPr marL="64645" marR="64645" marT="0" marB="0"/>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4645" marR="64645" marT="0" marB="0"/>
                </a:tc>
                <a:tc>
                  <a:txBody>
                    <a:bodyPr/>
                    <a:lstStyle/>
                    <a:p>
                      <a:pPr marL="0" marR="0">
                        <a:spcBef>
                          <a:spcPts val="0"/>
                        </a:spcBef>
                        <a:spcAft>
                          <a:spcPts val="0"/>
                        </a:spcAft>
                      </a:pPr>
                      <a:r>
                        <a:rPr lang="en-US" sz="1200" dirty="0">
                          <a:effectLst/>
                        </a:rPr>
                        <a:t> </a:t>
                      </a:r>
                      <a:endParaRPr lang="en-US" sz="1200" dirty="0">
                        <a:effectLst/>
                        <a:latin typeface="Times New Roman" panose="02020603050405020304" pitchFamily="18" charset="0"/>
                        <a:ea typeface="Times New Roman" panose="02020603050405020304" pitchFamily="18" charset="0"/>
                      </a:endParaRPr>
                    </a:p>
                  </a:txBody>
                  <a:tcPr marL="64645" marR="64645" marT="0" marB="0"/>
                </a:tc>
                <a:extLst>
                  <a:ext uri="{0D108BD9-81ED-4DB2-BD59-A6C34878D82A}">
                    <a16:rowId xmlns:a16="http://schemas.microsoft.com/office/drawing/2014/main" val="1683827740"/>
                  </a:ext>
                </a:extLst>
              </a:tr>
              <a:tr h="734046">
                <a:tc>
                  <a:txBody>
                    <a:bodyPr/>
                    <a:lstStyle/>
                    <a:p>
                      <a:pPr marL="0" marR="0">
                        <a:spcBef>
                          <a:spcPts val="0"/>
                        </a:spcBef>
                        <a:spcAft>
                          <a:spcPts val="0"/>
                        </a:spcAft>
                      </a:pPr>
                      <a:r>
                        <a:rPr lang="en-US" sz="1200" b="1" dirty="0">
                          <a:effectLst/>
                        </a:rPr>
                        <a:t>We Care:</a:t>
                      </a:r>
                    </a:p>
                    <a:p>
                      <a:pPr marL="0" marR="0">
                        <a:spcBef>
                          <a:spcPts val="0"/>
                        </a:spcBef>
                        <a:spcAft>
                          <a:spcPts val="0"/>
                        </a:spcAft>
                      </a:pPr>
                      <a:r>
                        <a:rPr lang="en-US" sz="1200" dirty="0">
                          <a:effectLst/>
                        </a:rPr>
                        <a:t>Champion a people-first approach to building relationships and community.</a:t>
                      </a:r>
                      <a:endParaRPr lang="en-US" sz="1200" dirty="0">
                        <a:effectLst/>
                        <a:latin typeface="Times New Roman" panose="02020603050405020304" pitchFamily="18" charset="0"/>
                        <a:ea typeface="Times New Roman" panose="02020603050405020304" pitchFamily="18" charset="0"/>
                      </a:endParaRPr>
                    </a:p>
                  </a:txBody>
                  <a:tcPr marL="64645" marR="64645" marT="0" marB="0"/>
                </a:tc>
                <a:tc>
                  <a:txBody>
                    <a:bodyPr/>
                    <a:lstStyle/>
                    <a:p>
                      <a:pPr marL="0" marR="0">
                        <a:spcBef>
                          <a:spcPts val="0"/>
                        </a:spcBef>
                        <a:spcAft>
                          <a:spcPts val="0"/>
                        </a:spcAft>
                      </a:pPr>
                      <a:r>
                        <a:rPr lang="en-US" sz="1200" dirty="0">
                          <a:effectLst/>
                        </a:rPr>
                        <a:t> </a:t>
                      </a:r>
                      <a:endParaRPr lang="en-US" sz="1200" dirty="0">
                        <a:effectLst/>
                        <a:latin typeface="Times New Roman" panose="02020603050405020304" pitchFamily="18" charset="0"/>
                        <a:ea typeface="Times New Roman" panose="02020603050405020304" pitchFamily="18" charset="0"/>
                      </a:endParaRPr>
                    </a:p>
                  </a:txBody>
                  <a:tcPr marL="64645" marR="64645" marT="0" marB="0"/>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4645" marR="64645" marT="0" marB="0"/>
                </a:tc>
                <a:extLst>
                  <a:ext uri="{0D108BD9-81ED-4DB2-BD59-A6C34878D82A}">
                    <a16:rowId xmlns:a16="http://schemas.microsoft.com/office/drawing/2014/main" val="161919628"/>
                  </a:ext>
                </a:extLst>
              </a:tr>
              <a:tr h="734046">
                <a:tc>
                  <a:txBody>
                    <a:bodyPr/>
                    <a:lstStyle/>
                    <a:p>
                      <a:pPr marL="0" marR="0">
                        <a:spcBef>
                          <a:spcPts val="0"/>
                        </a:spcBef>
                        <a:spcAft>
                          <a:spcPts val="0"/>
                        </a:spcAft>
                      </a:pPr>
                      <a:r>
                        <a:rPr lang="en-US" sz="1200" b="1" dirty="0">
                          <a:effectLst/>
                        </a:rPr>
                        <a:t>Better Together:</a:t>
                      </a:r>
                    </a:p>
                    <a:p>
                      <a:pPr marL="0" marR="0">
                        <a:spcBef>
                          <a:spcPts val="0"/>
                        </a:spcBef>
                        <a:spcAft>
                          <a:spcPts val="0"/>
                        </a:spcAft>
                      </a:pPr>
                      <a:r>
                        <a:rPr lang="en-US" sz="1200" dirty="0">
                          <a:effectLst/>
                        </a:rPr>
                        <a:t>Foster an inclusive environment of respect, belonging, and access for all.</a:t>
                      </a:r>
                      <a:endParaRPr lang="en-US" sz="1200" dirty="0">
                        <a:effectLst/>
                        <a:latin typeface="Times New Roman" panose="02020603050405020304" pitchFamily="18" charset="0"/>
                        <a:ea typeface="Times New Roman" panose="02020603050405020304" pitchFamily="18" charset="0"/>
                      </a:endParaRPr>
                    </a:p>
                  </a:txBody>
                  <a:tcPr marL="64645" marR="64645" marT="0" marB="0"/>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4645" marR="64645" marT="0" marB="0"/>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4645" marR="64645" marT="0" marB="0"/>
                </a:tc>
                <a:extLst>
                  <a:ext uri="{0D108BD9-81ED-4DB2-BD59-A6C34878D82A}">
                    <a16:rowId xmlns:a16="http://schemas.microsoft.com/office/drawing/2014/main" val="3595079781"/>
                  </a:ext>
                </a:extLst>
              </a:tr>
              <a:tr h="734046">
                <a:tc>
                  <a:txBody>
                    <a:bodyPr/>
                    <a:lstStyle/>
                    <a:p>
                      <a:pPr marL="0" marR="0">
                        <a:spcBef>
                          <a:spcPts val="0"/>
                        </a:spcBef>
                        <a:spcAft>
                          <a:spcPts val="0"/>
                        </a:spcAft>
                      </a:pPr>
                      <a:r>
                        <a:rPr lang="en-US" sz="1200" b="1" dirty="0">
                          <a:effectLst/>
                        </a:rPr>
                        <a:t>Show Your Fire:</a:t>
                      </a:r>
                    </a:p>
                    <a:p>
                      <a:pPr marL="0" marR="0">
                        <a:spcBef>
                          <a:spcPts val="0"/>
                        </a:spcBef>
                        <a:spcAft>
                          <a:spcPts val="0"/>
                        </a:spcAft>
                      </a:pPr>
                      <a:r>
                        <a:rPr lang="en-US" sz="1200" dirty="0">
                          <a:effectLst/>
                        </a:rPr>
                        <a:t>Exhibit passion and pride in the experiences we create.</a:t>
                      </a:r>
                    </a:p>
                    <a:p>
                      <a:pPr marL="0" marR="0">
                        <a:spcBef>
                          <a:spcPts val="0"/>
                        </a:spcBef>
                        <a:spcAft>
                          <a:spcPts val="0"/>
                        </a:spcAft>
                      </a:pPr>
                      <a:r>
                        <a:rPr lang="en-US" sz="1200" dirty="0">
                          <a:effectLst/>
                        </a:rPr>
                        <a:t> </a:t>
                      </a:r>
                      <a:endParaRPr lang="en-US" sz="1200" dirty="0">
                        <a:effectLst/>
                        <a:latin typeface="Times New Roman" panose="02020603050405020304" pitchFamily="18" charset="0"/>
                        <a:ea typeface="Times New Roman" panose="02020603050405020304" pitchFamily="18" charset="0"/>
                      </a:endParaRPr>
                    </a:p>
                  </a:txBody>
                  <a:tcPr marL="64645" marR="64645" marT="0" marB="0"/>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4645" marR="64645" marT="0" marB="0"/>
                </a:tc>
                <a:tc>
                  <a:txBody>
                    <a:bodyPr/>
                    <a:lstStyle/>
                    <a:p>
                      <a:pPr marL="0" marR="0">
                        <a:spcBef>
                          <a:spcPts val="0"/>
                        </a:spcBef>
                        <a:spcAft>
                          <a:spcPts val="0"/>
                        </a:spcAft>
                      </a:pPr>
                      <a:r>
                        <a:rPr lang="en-US" sz="1200" dirty="0">
                          <a:effectLst/>
                        </a:rPr>
                        <a:t> </a:t>
                      </a:r>
                      <a:endParaRPr lang="en-US" sz="1200" dirty="0">
                        <a:effectLst/>
                        <a:latin typeface="Times New Roman" panose="02020603050405020304" pitchFamily="18" charset="0"/>
                        <a:ea typeface="Times New Roman" panose="02020603050405020304" pitchFamily="18" charset="0"/>
                      </a:endParaRPr>
                    </a:p>
                  </a:txBody>
                  <a:tcPr marL="64645" marR="64645" marT="0" marB="0"/>
                </a:tc>
                <a:extLst>
                  <a:ext uri="{0D108BD9-81ED-4DB2-BD59-A6C34878D82A}">
                    <a16:rowId xmlns:a16="http://schemas.microsoft.com/office/drawing/2014/main" val="3314993109"/>
                  </a:ext>
                </a:extLst>
              </a:tr>
            </a:tbl>
          </a:graphicData>
        </a:graphic>
      </p:graphicFrame>
    </p:spTree>
    <p:extLst>
      <p:ext uri="{BB962C8B-B14F-4D97-AF65-F5344CB8AC3E}">
        <p14:creationId xmlns:p14="http://schemas.microsoft.com/office/powerpoint/2010/main" val="1063851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687731-74BD-9B6A-F584-EE2694971667}"/>
              </a:ext>
            </a:extLst>
          </p:cNvPr>
          <p:cNvSpPr txBox="1"/>
          <p:nvPr/>
        </p:nvSpPr>
        <p:spPr>
          <a:xfrm>
            <a:off x="2504875" y="933850"/>
            <a:ext cx="7182250" cy="923330"/>
          </a:xfrm>
          <a:prstGeom prst="rect">
            <a:avLst/>
          </a:prstGeom>
          <a:noFill/>
        </p:spPr>
        <p:txBody>
          <a:bodyPr wrap="square" rtlCol="0">
            <a:spAutoFit/>
          </a:bodyPr>
          <a:lstStyle/>
          <a:p>
            <a:pPr algn="ctr"/>
            <a:r>
              <a:rPr lang="en-US" sz="5400" b="1">
                <a:latin typeface="Calibri" panose="020F0502020204030204" pitchFamily="34" charset="0"/>
                <a:cs typeface="Calibri" panose="020F0502020204030204" pitchFamily="34" charset="0"/>
              </a:rPr>
              <a:t>The Chancellor's Vision</a:t>
            </a:r>
            <a:endParaRPr lang="en-US" sz="5400" b="1"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A622DC9-047D-D43E-7D22-3A3C53D38015}"/>
              </a:ext>
            </a:extLst>
          </p:cNvPr>
          <p:cNvSpPr txBox="1"/>
          <p:nvPr/>
        </p:nvSpPr>
        <p:spPr>
          <a:xfrm>
            <a:off x="787831" y="5621731"/>
            <a:ext cx="10616339" cy="646331"/>
          </a:xfrm>
          <a:prstGeom prst="rect">
            <a:avLst/>
          </a:prstGeom>
          <a:noFill/>
        </p:spPr>
        <p:txBody>
          <a:bodyPr wrap="square">
            <a:spAutoFit/>
          </a:bodyPr>
          <a:lstStyle/>
          <a:p>
            <a:pPr algn="ctr"/>
            <a:r>
              <a:rPr lang="en-US"/>
              <a:t>By 2026, the UNT System is one team, values-driven and customer-focused with an emphasis on </a:t>
            </a:r>
            <a:br>
              <a:rPr lang="en-US"/>
            </a:br>
            <a:r>
              <a:rPr lang="en-US"/>
              <a:t>excellence, curiosity, and innovation.</a:t>
            </a:r>
            <a:endParaRPr lang="en-US" dirty="0"/>
          </a:p>
        </p:txBody>
      </p:sp>
      <p:pic>
        <p:nvPicPr>
          <p:cNvPr id="5" name="Video Edit 1080">
            <a:hlinkClick r:id="" action="ppaction://media"/>
            <a:extLst>
              <a:ext uri="{FF2B5EF4-FFF2-40B4-BE49-F238E27FC236}">
                <a16:creationId xmlns:a16="http://schemas.microsoft.com/office/drawing/2014/main" id="{8C0533C9-42EF-E943-5E53-11B44705ED0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35973" y="1857180"/>
            <a:ext cx="4920053" cy="3690040"/>
          </a:xfrm>
          <a:prstGeom prst="rect">
            <a:avLst/>
          </a:prstGeom>
        </p:spPr>
      </p:pic>
    </p:spTree>
    <p:extLst>
      <p:ext uri="{BB962C8B-B14F-4D97-AF65-F5344CB8AC3E}">
        <p14:creationId xmlns:p14="http://schemas.microsoft.com/office/powerpoint/2010/main" val="164869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81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C67B07B-819A-9756-FABC-100D1A105E3B}"/>
              </a:ext>
            </a:extLst>
          </p:cNvPr>
          <p:cNvSpPr txBox="1"/>
          <p:nvPr/>
        </p:nvSpPr>
        <p:spPr>
          <a:xfrm>
            <a:off x="163902" y="1043796"/>
            <a:ext cx="11864194" cy="954107"/>
          </a:xfrm>
          <a:prstGeom prst="rect">
            <a:avLst/>
          </a:prstGeom>
          <a:noFill/>
        </p:spPr>
        <p:txBody>
          <a:bodyPr wrap="square">
            <a:spAutoFit/>
          </a:bodyPr>
          <a:lstStyle/>
          <a:p>
            <a:pPr marL="0" marR="0">
              <a:spcBef>
                <a:spcPts val="0"/>
              </a:spcBef>
              <a:spcAft>
                <a:spcPts val="0"/>
              </a:spcAft>
            </a:pPr>
            <a:r>
              <a:rPr lang="en-US" sz="1400" b="1" dirty="0">
                <a:effectLst/>
                <a:latin typeface="Times New Roman" panose="02020603050405020304" pitchFamily="18" charset="0"/>
                <a:ea typeface="Times New Roman" panose="02020603050405020304" pitchFamily="18" charset="0"/>
              </a:rPr>
              <a:t>Exercise 2 – Values Action Plan Worksheet</a:t>
            </a:r>
            <a:endParaRPr lang="en-US" sz="14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400" i="1" u="sng" dirty="0">
                <a:effectLst/>
                <a:latin typeface="Times New Roman" panose="02020603050405020304" pitchFamily="18" charset="0"/>
                <a:ea typeface="Times New Roman" panose="02020603050405020304" pitchFamily="18" charset="0"/>
              </a:rPr>
              <a:t>Instructions</a:t>
            </a:r>
            <a:r>
              <a:rPr lang="en-US" sz="1400" dirty="0">
                <a:effectLst/>
                <a:latin typeface="Times New Roman" panose="02020603050405020304" pitchFamily="18" charset="0"/>
                <a:ea typeface="Times New Roman" panose="02020603050405020304" pitchFamily="18" charset="0"/>
              </a:rPr>
              <a:t>:  With your team, after discussing the </a:t>
            </a:r>
            <a:r>
              <a:rPr lang="en-US" sz="1400" dirty="0">
                <a:latin typeface="Times New Roman" panose="02020603050405020304" pitchFamily="18" charset="0"/>
                <a:ea typeface="Times New Roman" panose="02020603050405020304" pitchFamily="18" charset="0"/>
              </a:rPr>
              <a:t>“Living Your Values Worksheet, </a:t>
            </a:r>
            <a:r>
              <a:rPr lang="en-US" sz="1400" dirty="0">
                <a:effectLst/>
                <a:latin typeface="Times New Roman" panose="02020603050405020304" pitchFamily="18" charset="0"/>
                <a:ea typeface="Times New Roman" panose="02020603050405020304" pitchFamily="18" charset="0"/>
              </a:rPr>
              <a:t>develop an action plan for Values &amp; Behaviors within your team culture and workforce.  Include how you will continue to develop examples and stories that exemplify “Living” the Values/Behaviors on an ongoing basis.</a:t>
            </a:r>
          </a:p>
        </p:txBody>
      </p:sp>
      <p:graphicFrame>
        <p:nvGraphicFramePr>
          <p:cNvPr id="7" name="Table 6">
            <a:extLst>
              <a:ext uri="{FF2B5EF4-FFF2-40B4-BE49-F238E27FC236}">
                <a16:creationId xmlns:a16="http://schemas.microsoft.com/office/drawing/2014/main" id="{9A71D349-87EF-51C0-F024-2ADA93763701}"/>
              </a:ext>
            </a:extLst>
          </p:cNvPr>
          <p:cNvGraphicFramePr>
            <a:graphicFrameLocks noGrp="1"/>
          </p:cNvGraphicFramePr>
          <p:nvPr>
            <p:extLst>
              <p:ext uri="{D42A27DB-BD31-4B8C-83A1-F6EECF244321}">
                <p14:modId xmlns:p14="http://schemas.microsoft.com/office/powerpoint/2010/main" val="3492177500"/>
              </p:ext>
            </p:extLst>
          </p:nvPr>
        </p:nvGraphicFramePr>
        <p:xfrm>
          <a:off x="163902" y="1997903"/>
          <a:ext cx="11864195" cy="4195865"/>
        </p:xfrm>
        <a:graphic>
          <a:graphicData uri="http://schemas.openxmlformats.org/drawingml/2006/table">
            <a:tbl>
              <a:tblPr firstRow="1" firstCol="1" lastRow="1" lastCol="1" bandRow="1" bandCol="1">
                <a:tableStyleId>{5940675A-B579-460E-94D1-54222C63F5DA}</a:tableStyleId>
              </a:tblPr>
              <a:tblGrid>
                <a:gridCol w="4904751">
                  <a:extLst>
                    <a:ext uri="{9D8B030D-6E8A-4147-A177-3AD203B41FA5}">
                      <a16:colId xmlns:a16="http://schemas.microsoft.com/office/drawing/2014/main" val="527028730"/>
                    </a:ext>
                  </a:extLst>
                </a:gridCol>
                <a:gridCol w="1822712">
                  <a:extLst>
                    <a:ext uri="{9D8B030D-6E8A-4147-A177-3AD203B41FA5}">
                      <a16:colId xmlns:a16="http://schemas.microsoft.com/office/drawing/2014/main" val="1476839312"/>
                    </a:ext>
                  </a:extLst>
                </a:gridCol>
                <a:gridCol w="1657010">
                  <a:extLst>
                    <a:ext uri="{9D8B030D-6E8A-4147-A177-3AD203B41FA5}">
                      <a16:colId xmlns:a16="http://schemas.microsoft.com/office/drawing/2014/main" val="89812137"/>
                    </a:ext>
                  </a:extLst>
                </a:gridCol>
                <a:gridCol w="3479722">
                  <a:extLst>
                    <a:ext uri="{9D8B030D-6E8A-4147-A177-3AD203B41FA5}">
                      <a16:colId xmlns:a16="http://schemas.microsoft.com/office/drawing/2014/main" val="2338168916"/>
                    </a:ext>
                  </a:extLst>
                </a:gridCol>
              </a:tblGrid>
              <a:tr h="187702">
                <a:tc>
                  <a:txBody>
                    <a:bodyPr/>
                    <a:lstStyle/>
                    <a:p>
                      <a:pPr marL="0" marR="0">
                        <a:spcBef>
                          <a:spcPts val="0"/>
                        </a:spcBef>
                        <a:spcAft>
                          <a:spcPts val="0"/>
                        </a:spcAft>
                      </a:pPr>
                      <a:r>
                        <a:rPr lang="en-US" sz="1200" b="1">
                          <a:effectLst/>
                        </a:rPr>
                        <a:t>Action Item</a:t>
                      </a:r>
                      <a:endParaRPr lang="en-US" sz="1200" b="1">
                        <a:effectLst/>
                        <a:latin typeface="Times New Roman" panose="02020603050405020304" pitchFamily="18" charset="0"/>
                        <a:ea typeface="Times New Roman" panose="02020603050405020304" pitchFamily="18" charset="0"/>
                      </a:endParaRPr>
                    </a:p>
                  </a:txBody>
                  <a:tcPr marL="66090" marR="66090" marT="0" marB="0"/>
                </a:tc>
                <a:tc>
                  <a:txBody>
                    <a:bodyPr/>
                    <a:lstStyle/>
                    <a:p>
                      <a:pPr marL="0" marR="0">
                        <a:spcBef>
                          <a:spcPts val="0"/>
                        </a:spcBef>
                        <a:spcAft>
                          <a:spcPts val="0"/>
                        </a:spcAft>
                      </a:pPr>
                      <a:r>
                        <a:rPr lang="en-US" sz="1200" b="1">
                          <a:effectLst/>
                        </a:rPr>
                        <a:t>Target Date</a:t>
                      </a:r>
                      <a:endParaRPr lang="en-US" sz="1200" b="1">
                        <a:effectLst/>
                        <a:latin typeface="Times New Roman" panose="02020603050405020304" pitchFamily="18" charset="0"/>
                        <a:ea typeface="Times New Roman" panose="02020603050405020304" pitchFamily="18" charset="0"/>
                      </a:endParaRPr>
                    </a:p>
                  </a:txBody>
                  <a:tcPr marL="66090" marR="66090" marT="0" marB="0"/>
                </a:tc>
                <a:tc>
                  <a:txBody>
                    <a:bodyPr/>
                    <a:lstStyle/>
                    <a:p>
                      <a:pPr marL="0" marR="0">
                        <a:spcBef>
                          <a:spcPts val="0"/>
                        </a:spcBef>
                        <a:spcAft>
                          <a:spcPts val="0"/>
                        </a:spcAft>
                      </a:pPr>
                      <a:r>
                        <a:rPr lang="en-US" sz="1200" b="1">
                          <a:effectLst/>
                        </a:rPr>
                        <a:t>Assigned</a:t>
                      </a:r>
                      <a:endParaRPr lang="en-US" sz="1200" b="1">
                        <a:effectLst/>
                        <a:latin typeface="Times New Roman" panose="02020603050405020304" pitchFamily="18" charset="0"/>
                        <a:ea typeface="Times New Roman" panose="02020603050405020304" pitchFamily="18" charset="0"/>
                      </a:endParaRPr>
                    </a:p>
                  </a:txBody>
                  <a:tcPr marL="66090" marR="66090" marT="0" marB="0"/>
                </a:tc>
                <a:tc>
                  <a:txBody>
                    <a:bodyPr/>
                    <a:lstStyle/>
                    <a:p>
                      <a:pPr marL="0" marR="0">
                        <a:spcBef>
                          <a:spcPts val="0"/>
                        </a:spcBef>
                        <a:spcAft>
                          <a:spcPts val="0"/>
                        </a:spcAft>
                      </a:pPr>
                      <a:r>
                        <a:rPr lang="en-US" sz="1200" b="1" dirty="0">
                          <a:effectLst/>
                        </a:rPr>
                        <a:t>Resources/Notes</a:t>
                      </a:r>
                      <a:endParaRPr lang="en-US" sz="1200" b="1" dirty="0">
                        <a:effectLst/>
                        <a:latin typeface="Times New Roman" panose="02020603050405020304" pitchFamily="18" charset="0"/>
                        <a:ea typeface="Times New Roman" panose="02020603050405020304" pitchFamily="18" charset="0"/>
                      </a:endParaRPr>
                    </a:p>
                  </a:txBody>
                  <a:tcPr marL="66090" marR="66090" marT="0" marB="0"/>
                </a:tc>
                <a:extLst>
                  <a:ext uri="{0D108BD9-81ED-4DB2-BD59-A6C34878D82A}">
                    <a16:rowId xmlns:a16="http://schemas.microsoft.com/office/drawing/2014/main" val="3259288164"/>
                  </a:ext>
                </a:extLst>
              </a:tr>
              <a:tr h="375405">
                <a:tc>
                  <a:txBody>
                    <a:bodyPr/>
                    <a:lstStyle/>
                    <a:p>
                      <a:pPr marL="0" marR="0">
                        <a:spcBef>
                          <a:spcPts val="0"/>
                        </a:spcBef>
                        <a:spcAft>
                          <a:spcPts val="0"/>
                        </a:spcAft>
                      </a:pPr>
                      <a:r>
                        <a:rPr lang="en-US" sz="1200">
                          <a:effectLst/>
                        </a:rPr>
                        <a:t>1. Set a date for your team Values discussion.</a:t>
                      </a:r>
                    </a:p>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6090" marR="66090" marT="0" marB="0"/>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6090" marR="66090" marT="0" marB="0"/>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6090" marR="66090" marT="0" marB="0"/>
                </a:tc>
                <a:tc>
                  <a:txBody>
                    <a:bodyPr/>
                    <a:lstStyle/>
                    <a:p>
                      <a:pPr marL="0" marR="0">
                        <a:spcBef>
                          <a:spcPts val="0"/>
                        </a:spcBef>
                        <a:spcAft>
                          <a:spcPts val="0"/>
                        </a:spcAft>
                      </a:pPr>
                      <a:r>
                        <a:rPr lang="en-US" sz="1200" dirty="0">
                          <a:effectLst/>
                        </a:rPr>
                        <a:t> </a:t>
                      </a:r>
                      <a:endParaRPr lang="en-US" sz="1200" dirty="0">
                        <a:effectLst/>
                        <a:latin typeface="Times New Roman" panose="02020603050405020304" pitchFamily="18" charset="0"/>
                        <a:ea typeface="Times New Roman" panose="02020603050405020304" pitchFamily="18" charset="0"/>
                      </a:endParaRPr>
                    </a:p>
                  </a:txBody>
                  <a:tcPr marL="66090" marR="66090" marT="0" marB="0"/>
                </a:tc>
                <a:extLst>
                  <a:ext uri="{0D108BD9-81ED-4DB2-BD59-A6C34878D82A}">
                    <a16:rowId xmlns:a16="http://schemas.microsoft.com/office/drawing/2014/main" val="3351126273"/>
                  </a:ext>
                </a:extLst>
              </a:tr>
              <a:tr h="496894">
                <a:tc>
                  <a:txBody>
                    <a:bodyPr/>
                    <a:lstStyle/>
                    <a:p>
                      <a:pPr marL="0" marR="0">
                        <a:spcBef>
                          <a:spcPts val="0"/>
                        </a:spcBef>
                        <a:spcAft>
                          <a:spcPts val="0"/>
                        </a:spcAft>
                      </a:pPr>
                      <a:r>
                        <a:rPr lang="en-US" sz="1200" dirty="0">
                          <a:effectLst/>
                        </a:rPr>
                        <a:t>2. Contact a Values Committee member to help facilitate Team discussion.</a:t>
                      </a:r>
                    </a:p>
                    <a:p>
                      <a:pPr marL="0" marR="0">
                        <a:spcBef>
                          <a:spcPts val="0"/>
                        </a:spcBef>
                        <a:spcAft>
                          <a:spcPts val="0"/>
                        </a:spcAft>
                      </a:pPr>
                      <a:r>
                        <a:rPr lang="en-US" sz="1200" dirty="0">
                          <a:effectLst/>
                        </a:rPr>
                        <a:t> </a:t>
                      </a:r>
                      <a:endParaRPr lang="en-US" sz="1200" dirty="0">
                        <a:effectLst/>
                        <a:latin typeface="Times New Roman" panose="02020603050405020304" pitchFamily="18" charset="0"/>
                        <a:ea typeface="Times New Roman" panose="02020603050405020304" pitchFamily="18" charset="0"/>
                      </a:endParaRPr>
                    </a:p>
                  </a:txBody>
                  <a:tcPr marL="66090" marR="66090" marT="0" marB="0"/>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6090" marR="66090" marT="0" marB="0"/>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6090" marR="66090" marT="0" marB="0"/>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6090" marR="66090" marT="0" marB="0"/>
                </a:tc>
                <a:extLst>
                  <a:ext uri="{0D108BD9-81ED-4DB2-BD59-A6C34878D82A}">
                    <a16:rowId xmlns:a16="http://schemas.microsoft.com/office/drawing/2014/main" val="1140321117"/>
                  </a:ext>
                </a:extLst>
              </a:tr>
              <a:tr h="496894">
                <a:tc>
                  <a:txBody>
                    <a:bodyPr/>
                    <a:lstStyle/>
                    <a:p>
                      <a:pPr marL="0" marR="0">
                        <a:spcBef>
                          <a:spcPts val="0"/>
                        </a:spcBef>
                        <a:spcAft>
                          <a:spcPts val="0"/>
                        </a:spcAft>
                      </a:pPr>
                      <a:r>
                        <a:rPr lang="en-US" sz="1200">
                          <a:effectLst/>
                        </a:rPr>
                        <a:t>3. Conduct Team discussion and deliberation about “Living Our Values.”</a:t>
                      </a:r>
                    </a:p>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6090" marR="66090" marT="0" marB="0"/>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6090" marR="66090" marT="0" marB="0"/>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6090" marR="66090" marT="0" marB="0"/>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6090" marR="66090" marT="0" marB="0"/>
                </a:tc>
                <a:extLst>
                  <a:ext uri="{0D108BD9-81ED-4DB2-BD59-A6C34878D82A}">
                    <a16:rowId xmlns:a16="http://schemas.microsoft.com/office/drawing/2014/main" val="1525640579"/>
                  </a:ext>
                </a:extLst>
              </a:tr>
              <a:tr h="496894">
                <a:tc>
                  <a:txBody>
                    <a:bodyPr/>
                    <a:lstStyle/>
                    <a:p>
                      <a:pPr marL="0" marR="0">
                        <a:spcBef>
                          <a:spcPts val="0"/>
                        </a:spcBef>
                        <a:spcAft>
                          <a:spcPts val="0"/>
                        </a:spcAft>
                      </a:pPr>
                      <a:r>
                        <a:rPr lang="en-US" sz="1200" dirty="0">
                          <a:effectLst/>
                        </a:rPr>
                        <a:t> 4. Select a value(s) that you want to develop goals for your team around.</a:t>
                      </a:r>
                      <a:endParaRPr lang="en-US" sz="1200" dirty="0">
                        <a:effectLst/>
                        <a:latin typeface="Times New Roman" panose="02020603050405020304" pitchFamily="18" charset="0"/>
                        <a:ea typeface="Times New Roman" panose="02020603050405020304" pitchFamily="18" charset="0"/>
                      </a:endParaRPr>
                    </a:p>
                  </a:txBody>
                  <a:tcPr marL="66090" marR="66090" marT="0" marB="0"/>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6090" marR="66090" marT="0" marB="0"/>
                </a:tc>
                <a:tc>
                  <a:txBody>
                    <a:bodyPr/>
                    <a:lstStyle/>
                    <a:p>
                      <a:pPr marL="0" marR="0">
                        <a:spcBef>
                          <a:spcPts val="0"/>
                        </a:spcBef>
                        <a:spcAft>
                          <a:spcPts val="0"/>
                        </a:spcAft>
                      </a:pPr>
                      <a:r>
                        <a:rPr lang="en-US" sz="1200" dirty="0">
                          <a:effectLst/>
                        </a:rPr>
                        <a:t> </a:t>
                      </a:r>
                      <a:endParaRPr lang="en-US" sz="1200" dirty="0">
                        <a:effectLst/>
                        <a:latin typeface="Times New Roman" panose="02020603050405020304" pitchFamily="18" charset="0"/>
                        <a:ea typeface="Times New Roman" panose="02020603050405020304" pitchFamily="18" charset="0"/>
                      </a:endParaRPr>
                    </a:p>
                  </a:txBody>
                  <a:tcPr marL="66090" marR="66090" marT="0" marB="0"/>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6090" marR="66090" marT="0" marB="0"/>
                </a:tc>
                <a:extLst>
                  <a:ext uri="{0D108BD9-81ED-4DB2-BD59-A6C34878D82A}">
                    <a16:rowId xmlns:a16="http://schemas.microsoft.com/office/drawing/2014/main" val="3866603802"/>
                  </a:ext>
                </a:extLst>
              </a:tr>
              <a:tr h="563107">
                <a:tc>
                  <a:txBody>
                    <a:bodyPr/>
                    <a:lstStyle/>
                    <a:p>
                      <a:pPr marL="0" marR="0">
                        <a:spcBef>
                          <a:spcPts val="0"/>
                        </a:spcBef>
                        <a:spcAft>
                          <a:spcPts val="0"/>
                        </a:spcAft>
                      </a:pPr>
                      <a:r>
                        <a:rPr lang="en-US" sz="1200">
                          <a:effectLst/>
                        </a:rPr>
                        <a:t>5. Next steps to continue discussing and reinforcing the Values/Behaviors with your team.</a:t>
                      </a:r>
                    </a:p>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6090" marR="66090" marT="0" marB="0"/>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6090" marR="66090" marT="0" marB="0"/>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6090" marR="66090" marT="0" marB="0"/>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6090" marR="66090" marT="0" marB="0"/>
                </a:tc>
                <a:extLst>
                  <a:ext uri="{0D108BD9-81ED-4DB2-BD59-A6C34878D82A}">
                    <a16:rowId xmlns:a16="http://schemas.microsoft.com/office/drawing/2014/main" val="3905517466"/>
                  </a:ext>
                </a:extLst>
              </a:tr>
              <a:tr h="828159">
                <a:tc>
                  <a:txBody>
                    <a:bodyPr/>
                    <a:lstStyle/>
                    <a:p>
                      <a:pPr marL="0" marR="0">
                        <a:spcBef>
                          <a:spcPts val="0"/>
                        </a:spcBef>
                        <a:spcAft>
                          <a:spcPts val="0"/>
                        </a:spcAft>
                      </a:pPr>
                      <a:r>
                        <a:rPr lang="en-US" sz="1200">
                          <a:effectLst/>
                        </a:rPr>
                        <a:t>6. Create 2023 Action Plan with benchmark dates and behaviors that would indicate successful team implementation.</a:t>
                      </a:r>
                    </a:p>
                    <a:p>
                      <a:pPr marL="0" marR="0">
                        <a:spcBef>
                          <a:spcPts val="0"/>
                        </a:spcBef>
                        <a:spcAft>
                          <a:spcPts val="0"/>
                        </a:spcAft>
                      </a:pPr>
                      <a:r>
                        <a:rPr lang="en-US" sz="1200">
                          <a:effectLst/>
                        </a:rPr>
                        <a:t> </a:t>
                      </a:r>
                    </a:p>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6090" marR="66090" marT="0" marB="0"/>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6090" marR="66090" marT="0" marB="0"/>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6090" marR="66090" marT="0" marB="0"/>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6090" marR="66090" marT="0" marB="0"/>
                </a:tc>
                <a:extLst>
                  <a:ext uri="{0D108BD9-81ED-4DB2-BD59-A6C34878D82A}">
                    <a16:rowId xmlns:a16="http://schemas.microsoft.com/office/drawing/2014/main" val="1355270046"/>
                  </a:ext>
                </a:extLst>
              </a:tr>
              <a:tr h="375405">
                <a:tc>
                  <a:txBody>
                    <a:bodyPr/>
                    <a:lstStyle/>
                    <a:p>
                      <a:pPr marL="0" marR="0">
                        <a:spcBef>
                          <a:spcPts val="0"/>
                        </a:spcBef>
                        <a:spcAft>
                          <a:spcPts val="0"/>
                        </a:spcAft>
                      </a:pPr>
                      <a:r>
                        <a:rPr lang="en-US" sz="1200">
                          <a:effectLst/>
                        </a:rPr>
                        <a:t> </a:t>
                      </a:r>
                    </a:p>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6090" marR="66090" marT="0" marB="0"/>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6090" marR="66090" marT="0" marB="0"/>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6090" marR="66090" marT="0" marB="0"/>
                </a:tc>
                <a:tc>
                  <a:txBody>
                    <a:bodyPr/>
                    <a:lstStyle/>
                    <a:p>
                      <a:pPr marL="0" marR="0">
                        <a:spcBef>
                          <a:spcPts val="0"/>
                        </a:spcBef>
                        <a:spcAft>
                          <a:spcPts val="0"/>
                        </a:spcAft>
                      </a:pPr>
                      <a:r>
                        <a:rPr lang="en-US" sz="1200" dirty="0">
                          <a:effectLst/>
                        </a:rPr>
                        <a:t> </a:t>
                      </a:r>
                      <a:endParaRPr lang="en-US" sz="1200" dirty="0">
                        <a:effectLst/>
                        <a:latin typeface="Times New Roman" panose="02020603050405020304" pitchFamily="18" charset="0"/>
                        <a:ea typeface="Times New Roman" panose="02020603050405020304" pitchFamily="18" charset="0"/>
                      </a:endParaRPr>
                    </a:p>
                  </a:txBody>
                  <a:tcPr marL="66090" marR="66090" marT="0" marB="0"/>
                </a:tc>
                <a:extLst>
                  <a:ext uri="{0D108BD9-81ED-4DB2-BD59-A6C34878D82A}">
                    <a16:rowId xmlns:a16="http://schemas.microsoft.com/office/drawing/2014/main" val="1303995565"/>
                  </a:ext>
                </a:extLst>
              </a:tr>
              <a:tr h="375405">
                <a:tc>
                  <a:txBody>
                    <a:bodyPr/>
                    <a:lstStyle/>
                    <a:p>
                      <a:pPr marL="0" marR="0">
                        <a:spcBef>
                          <a:spcPts val="0"/>
                        </a:spcBef>
                        <a:spcAft>
                          <a:spcPts val="0"/>
                        </a:spcAft>
                      </a:pPr>
                      <a:r>
                        <a:rPr lang="en-US" sz="1200">
                          <a:effectLst/>
                        </a:rPr>
                        <a:t> </a:t>
                      </a:r>
                    </a:p>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6090" marR="66090" marT="0" marB="0"/>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6090" marR="66090" marT="0" marB="0"/>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6090" marR="66090" marT="0" marB="0"/>
                </a:tc>
                <a:tc>
                  <a:txBody>
                    <a:bodyPr/>
                    <a:lstStyle/>
                    <a:p>
                      <a:pPr marL="0" marR="0">
                        <a:spcBef>
                          <a:spcPts val="0"/>
                        </a:spcBef>
                        <a:spcAft>
                          <a:spcPts val="0"/>
                        </a:spcAft>
                      </a:pPr>
                      <a:r>
                        <a:rPr lang="en-US" sz="1200" dirty="0">
                          <a:effectLst/>
                        </a:rPr>
                        <a:t> </a:t>
                      </a:r>
                      <a:endParaRPr lang="en-US" sz="1200" dirty="0">
                        <a:effectLst/>
                        <a:latin typeface="Times New Roman" panose="02020603050405020304" pitchFamily="18" charset="0"/>
                        <a:ea typeface="Times New Roman" panose="02020603050405020304" pitchFamily="18" charset="0"/>
                      </a:endParaRPr>
                    </a:p>
                  </a:txBody>
                  <a:tcPr marL="66090" marR="66090" marT="0" marB="0"/>
                </a:tc>
                <a:extLst>
                  <a:ext uri="{0D108BD9-81ED-4DB2-BD59-A6C34878D82A}">
                    <a16:rowId xmlns:a16="http://schemas.microsoft.com/office/drawing/2014/main" val="2360726415"/>
                  </a:ext>
                </a:extLst>
              </a:tr>
            </a:tbl>
          </a:graphicData>
        </a:graphic>
      </p:graphicFrame>
    </p:spTree>
    <p:extLst>
      <p:ext uri="{BB962C8B-B14F-4D97-AF65-F5344CB8AC3E}">
        <p14:creationId xmlns:p14="http://schemas.microsoft.com/office/powerpoint/2010/main" val="726543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AB03D5C-C35A-D056-0819-A6F7D0A1E85F}"/>
              </a:ext>
            </a:extLst>
          </p:cNvPr>
          <p:cNvSpPr txBox="1"/>
          <p:nvPr/>
        </p:nvSpPr>
        <p:spPr>
          <a:xfrm>
            <a:off x="865516" y="2215061"/>
            <a:ext cx="8330724" cy="1458861"/>
          </a:xfrm>
          <a:prstGeom prst="rect">
            <a:avLst/>
          </a:prstGeom>
          <a:noFill/>
        </p:spPr>
        <p:txBody>
          <a:bodyPr wrap="square" rtlCol="0">
            <a:spAutoFit/>
          </a:bodyPr>
          <a:lstStyle/>
          <a:p>
            <a:pPr marL="231775" indent="-231775" eaLnBrk="0" hangingPunct="0">
              <a:lnSpc>
                <a:spcPct val="90000"/>
              </a:lnSpc>
              <a:spcBef>
                <a:spcPct val="50000"/>
              </a:spcBef>
              <a:buFont typeface="Wingdings" pitchFamily="2" charset="2"/>
              <a:buChar char="§"/>
              <a:defRPr/>
            </a:pPr>
            <a:r>
              <a:rPr lang="en-US" sz="2400" b="0" i="0" dirty="0">
                <a:effectLst/>
                <a:hlinkClick r:id="rId3"/>
              </a:rPr>
              <a:t>Join the Journey Feedback Form </a:t>
            </a:r>
            <a:endParaRPr lang="en-US" sz="2400" b="0" i="0" dirty="0">
              <a:effectLst/>
            </a:endParaRPr>
          </a:p>
          <a:p>
            <a:pPr marL="231775" indent="-231775" eaLnBrk="0" hangingPunct="0">
              <a:lnSpc>
                <a:spcPct val="90000"/>
              </a:lnSpc>
              <a:spcBef>
                <a:spcPct val="50000"/>
              </a:spcBef>
              <a:buFont typeface="Wingdings" pitchFamily="2" charset="2"/>
              <a:buChar char="§"/>
              <a:defRPr/>
            </a:pPr>
            <a:r>
              <a:rPr lang="en-US" sz="2400" b="0" i="0" dirty="0">
                <a:effectLst/>
              </a:rPr>
              <a:t>Email: </a:t>
            </a:r>
            <a:r>
              <a:rPr lang="en-US" sz="2400" b="0" i="0" dirty="0">
                <a:effectLst/>
                <a:hlinkClick r:id="rId4"/>
              </a:rPr>
              <a:t>values@untsystem.edu</a:t>
            </a:r>
            <a:endParaRPr lang="en-US" sz="2400" b="0" i="0" dirty="0">
              <a:effectLst/>
            </a:endParaRPr>
          </a:p>
          <a:p>
            <a:pPr marL="231775" indent="-231775" eaLnBrk="0" hangingPunct="0">
              <a:lnSpc>
                <a:spcPct val="90000"/>
              </a:lnSpc>
              <a:spcBef>
                <a:spcPct val="50000"/>
              </a:spcBef>
              <a:buFont typeface="Wingdings" pitchFamily="2" charset="2"/>
              <a:buChar char="§"/>
              <a:defRPr/>
            </a:pPr>
            <a:r>
              <a:rPr lang="en-US" sz="2400" dirty="0"/>
              <a:t>Website: </a:t>
            </a:r>
            <a:r>
              <a:rPr lang="en-US" sz="2400" dirty="0">
                <a:hlinkClick r:id="rId5"/>
              </a:rPr>
              <a:t>https://www.untsystem.edu/about-us/values/</a:t>
            </a:r>
            <a:endParaRPr lang="en-US" sz="2000" dirty="0"/>
          </a:p>
        </p:txBody>
      </p:sp>
      <p:sp>
        <p:nvSpPr>
          <p:cNvPr id="8" name="TextBox 7">
            <a:extLst>
              <a:ext uri="{FF2B5EF4-FFF2-40B4-BE49-F238E27FC236}">
                <a16:creationId xmlns:a16="http://schemas.microsoft.com/office/drawing/2014/main" id="{94096A08-CB2A-8596-EF83-8700414ED632}"/>
              </a:ext>
            </a:extLst>
          </p:cNvPr>
          <p:cNvSpPr txBox="1"/>
          <p:nvPr/>
        </p:nvSpPr>
        <p:spPr>
          <a:xfrm>
            <a:off x="865516" y="858504"/>
            <a:ext cx="8092599" cy="1415772"/>
          </a:xfrm>
          <a:prstGeom prst="rect">
            <a:avLst/>
          </a:prstGeom>
          <a:noFill/>
        </p:spPr>
        <p:txBody>
          <a:bodyPr wrap="square" rtlCol="0">
            <a:spAutoFit/>
          </a:bodyPr>
          <a:lstStyle/>
          <a:p>
            <a:r>
              <a:rPr lang="en-US" sz="5400" b="1" dirty="0"/>
              <a:t>Contacts </a:t>
            </a:r>
            <a:br>
              <a:rPr lang="en-US" sz="5400" dirty="0">
                <a:latin typeface="Impact" panose="020B0806030902050204" pitchFamily="34" charset="0"/>
              </a:rPr>
            </a:br>
            <a:r>
              <a:rPr lang="en-US" sz="3200" dirty="0">
                <a:latin typeface="+mj-lt"/>
              </a:rPr>
              <a:t>Questions, Concerns, &amp; Recommendations</a:t>
            </a:r>
          </a:p>
        </p:txBody>
      </p:sp>
      <p:pic>
        <p:nvPicPr>
          <p:cNvPr id="9" name="Picture 8">
            <a:extLst>
              <a:ext uri="{FF2B5EF4-FFF2-40B4-BE49-F238E27FC236}">
                <a16:creationId xmlns:a16="http://schemas.microsoft.com/office/drawing/2014/main" id="{74527D3C-84F9-3492-81FB-40EB5AE7B242}"/>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2033195" y="3696274"/>
            <a:ext cx="7724236" cy="2543721"/>
          </a:xfrm>
          <a:prstGeom prst="rect">
            <a:avLst/>
          </a:prstGeom>
        </p:spPr>
      </p:pic>
    </p:spTree>
    <p:extLst>
      <p:ext uri="{BB962C8B-B14F-4D97-AF65-F5344CB8AC3E}">
        <p14:creationId xmlns:p14="http://schemas.microsoft.com/office/powerpoint/2010/main" val="3365330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E81EE1F-7EE2-C0B5-290C-35AF4B657139}"/>
              </a:ext>
            </a:extLst>
          </p:cNvPr>
          <p:cNvSpPr txBox="1"/>
          <p:nvPr/>
        </p:nvSpPr>
        <p:spPr>
          <a:xfrm>
            <a:off x="601166" y="1410593"/>
            <a:ext cx="10989667" cy="923330"/>
          </a:xfrm>
          <a:prstGeom prst="rect">
            <a:avLst/>
          </a:prstGeom>
          <a:noFill/>
        </p:spPr>
        <p:txBody>
          <a:bodyPr wrap="square" rtlCol="0">
            <a:spAutoFit/>
          </a:bodyPr>
          <a:lstStyle/>
          <a:p>
            <a:r>
              <a:rPr lang="en-US" sz="5400" b="1" dirty="0">
                <a:latin typeface="Calibri" panose="020F0502020204030204" pitchFamily="34" charset="0"/>
                <a:cs typeface="Calibri" panose="020F0502020204030204" pitchFamily="34" charset="0"/>
              </a:rPr>
              <a:t>Build a Unified Values-based Culture</a:t>
            </a:r>
          </a:p>
        </p:txBody>
      </p:sp>
      <p:sp>
        <p:nvSpPr>
          <p:cNvPr id="6" name="TextBox 5">
            <a:extLst>
              <a:ext uri="{FF2B5EF4-FFF2-40B4-BE49-F238E27FC236}">
                <a16:creationId xmlns:a16="http://schemas.microsoft.com/office/drawing/2014/main" id="{6EBD52B9-1CD7-4C51-45A0-1D465F15C720}"/>
              </a:ext>
            </a:extLst>
          </p:cNvPr>
          <p:cNvSpPr txBox="1"/>
          <p:nvPr/>
        </p:nvSpPr>
        <p:spPr>
          <a:xfrm>
            <a:off x="601166" y="2660519"/>
            <a:ext cx="8330724" cy="2923877"/>
          </a:xfrm>
          <a:prstGeom prst="rect">
            <a:avLst/>
          </a:prstGeom>
          <a:noFill/>
        </p:spPr>
        <p:txBody>
          <a:bodyPr wrap="square" rtlCol="0">
            <a:spAutoFit/>
          </a:bodyPr>
          <a:lstStyle/>
          <a:p>
            <a:pPr marL="228600" indent="-228600">
              <a:spcBef>
                <a:spcPts val="1200"/>
              </a:spcBef>
              <a:buFont typeface="Wingdings" pitchFamily="2" charset="2"/>
              <a:buChar char="§"/>
            </a:pPr>
            <a:r>
              <a:rPr lang="en-US" sz="2400" dirty="0"/>
              <a:t>Build a true sense of one organization and one team.</a:t>
            </a:r>
          </a:p>
          <a:p>
            <a:pPr marL="228600" indent="-228600">
              <a:spcBef>
                <a:spcPts val="1200"/>
              </a:spcBef>
              <a:buFont typeface="Wingdings" pitchFamily="2" charset="2"/>
              <a:buChar char="§"/>
            </a:pPr>
            <a:r>
              <a:rPr lang="en-US" sz="2400" dirty="0"/>
              <a:t>Grow as one team: engage, support, and unify our people.</a:t>
            </a:r>
          </a:p>
          <a:p>
            <a:pPr marL="228600" indent="-228600">
              <a:spcBef>
                <a:spcPts val="1200"/>
              </a:spcBef>
              <a:buFont typeface="Wingdings" pitchFamily="2" charset="2"/>
              <a:buChar char="§"/>
            </a:pPr>
            <a:r>
              <a:rPr lang="en-US" sz="2400" dirty="0"/>
              <a:t>Attract and retain the best faculty, staff, and students.</a:t>
            </a:r>
          </a:p>
          <a:p>
            <a:pPr marL="228600" indent="-228600">
              <a:spcBef>
                <a:spcPts val="1200"/>
              </a:spcBef>
              <a:buFont typeface="Wingdings" pitchFamily="2" charset="2"/>
              <a:buChar char="§"/>
            </a:pPr>
            <a:r>
              <a:rPr lang="en-US" sz="2400" dirty="0"/>
              <a:t>Sustain a high level of excellence in education, research, philanthropy, and performance.</a:t>
            </a:r>
          </a:p>
          <a:p>
            <a:pPr marL="228600" indent="-228600">
              <a:spcBef>
                <a:spcPts val="1200"/>
              </a:spcBef>
              <a:buFont typeface="Wingdings" pitchFamily="2" charset="2"/>
              <a:buChar char="§"/>
            </a:pPr>
            <a:r>
              <a:rPr lang="en-US" sz="2400" dirty="0"/>
              <a:t>Always contribute to the communities we serve</a:t>
            </a:r>
            <a:r>
              <a:rPr lang="en-US" sz="2000" dirty="0"/>
              <a:t>.</a:t>
            </a:r>
            <a:endParaRPr lang="en-US" dirty="0"/>
          </a:p>
        </p:txBody>
      </p:sp>
    </p:spTree>
    <p:extLst>
      <p:ext uri="{BB962C8B-B14F-4D97-AF65-F5344CB8AC3E}">
        <p14:creationId xmlns:p14="http://schemas.microsoft.com/office/powerpoint/2010/main" val="3047285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4D973B03-633A-597F-13A7-E8F6C2BA65A4}"/>
              </a:ext>
            </a:extLst>
          </p:cNvPr>
          <p:cNvSpPr txBox="1">
            <a:spLocks noChangeArrowheads="1"/>
          </p:cNvSpPr>
          <p:nvPr/>
        </p:nvSpPr>
        <p:spPr bwMode="auto">
          <a:xfrm>
            <a:off x="2239046" y="3653094"/>
            <a:ext cx="7713909" cy="461665"/>
          </a:xfrm>
          <a:prstGeom prst="rect">
            <a:avLst/>
          </a:prstGeom>
          <a:noFill/>
          <a:ln w="9525">
            <a:noFill/>
            <a:miter lim="800000"/>
            <a:headEnd/>
            <a:tailEnd/>
          </a:ln>
        </p:spPr>
        <p:txBody>
          <a:bodyPr wrap="square">
            <a:spAutoFit/>
          </a:bodyPr>
          <a:lstStyle/>
          <a:p>
            <a:pPr algn="ctr"/>
            <a:r>
              <a:rPr lang="en-US" sz="2400" dirty="0">
                <a:latin typeface="Calibri" charset="0"/>
              </a:rPr>
              <a:t>Our “why” behind this values-based culture journey is the:</a:t>
            </a:r>
          </a:p>
        </p:txBody>
      </p:sp>
      <p:sp>
        <p:nvSpPr>
          <p:cNvPr id="3" name="TextBox 2">
            <a:extLst>
              <a:ext uri="{FF2B5EF4-FFF2-40B4-BE49-F238E27FC236}">
                <a16:creationId xmlns:a16="http://schemas.microsoft.com/office/drawing/2014/main" id="{21952AEF-1D7F-6D12-30B5-D38956C0DA65}"/>
              </a:ext>
            </a:extLst>
          </p:cNvPr>
          <p:cNvSpPr txBox="1"/>
          <p:nvPr/>
        </p:nvSpPr>
        <p:spPr>
          <a:xfrm>
            <a:off x="1908840" y="4037080"/>
            <a:ext cx="8374321" cy="2215991"/>
          </a:xfrm>
          <a:prstGeom prst="rect">
            <a:avLst/>
          </a:prstGeom>
          <a:noFill/>
        </p:spPr>
        <p:txBody>
          <a:bodyPr wrap="square" rtlCol="0">
            <a:spAutoFit/>
          </a:bodyPr>
          <a:lstStyle/>
          <a:p>
            <a:pPr algn="ctr"/>
            <a:r>
              <a:rPr lang="en-US" sz="13800" b="1" dirty="0">
                <a:solidFill>
                  <a:srgbClr val="005F2A"/>
                </a:solidFill>
              </a:rPr>
              <a:t>STUDENT</a:t>
            </a:r>
          </a:p>
        </p:txBody>
      </p:sp>
      <p:sp>
        <p:nvSpPr>
          <p:cNvPr id="7" name="Rectangle 6">
            <a:extLst>
              <a:ext uri="{FF2B5EF4-FFF2-40B4-BE49-F238E27FC236}">
                <a16:creationId xmlns:a16="http://schemas.microsoft.com/office/drawing/2014/main" id="{DB091C00-B77C-7C00-6255-04B0AB2A885C}"/>
              </a:ext>
            </a:extLst>
          </p:cNvPr>
          <p:cNvSpPr/>
          <p:nvPr/>
        </p:nvSpPr>
        <p:spPr>
          <a:xfrm flipV="1">
            <a:off x="434196" y="3428998"/>
            <a:ext cx="11323608" cy="45719"/>
          </a:xfrm>
          <a:prstGeom prst="rect">
            <a:avLst/>
          </a:prstGeom>
          <a:solidFill>
            <a:srgbClr val="134470"/>
          </a:solidFill>
          <a:ln>
            <a:solidFill>
              <a:srgbClr val="1273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text, clock&#10;&#10;Description automatically generated">
            <a:extLst>
              <a:ext uri="{FF2B5EF4-FFF2-40B4-BE49-F238E27FC236}">
                <a16:creationId xmlns:a16="http://schemas.microsoft.com/office/drawing/2014/main" id="{580A1751-AACD-53A6-377A-AC1D18B93E43}"/>
              </a:ext>
            </a:extLst>
          </p:cNvPr>
          <p:cNvPicPr>
            <a:picLocks noChangeAspect="1"/>
          </p:cNvPicPr>
          <p:nvPr/>
        </p:nvPicPr>
        <p:blipFill>
          <a:blip r:embed="rId3"/>
          <a:stretch>
            <a:fillRect/>
          </a:stretch>
        </p:blipFill>
        <p:spPr>
          <a:xfrm>
            <a:off x="1587260" y="1085440"/>
            <a:ext cx="9017479" cy="2254370"/>
          </a:xfrm>
          <a:prstGeom prst="rect">
            <a:avLst/>
          </a:prstGeom>
        </p:spPr>
      </p:pic>
    </p:spTree>
    <p:extLst>
      <p:ext uri="{BB962C8B-B14F-4D97-AF65-F5344CB8AC3E}">
        <p14:creationId xmlns:p14="http://schemas.microsoft.com/office/powerpoint/2010/main" val="3359605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C0A9CB6-CC22-9271-6410-CAEE57BCF4F2}"/>
              </a:ext>
            </a:extLst>
          </p:cNvPr>
          <p:cNvSpPr txBox="1"/>
          <p:nvPr/>
        </p:nvSpPr>
        <p:spPr>
          <a:xfrm>
            <a:off x="2270601" y="1132059"/>
            <a:ext cx="7650798" cy="923330"/>
          </a:xfrm>
          <a:prstGeom prst="rect">
            <a:avLst/>
          </a:prstGeom>
          <a:noFill/>
        </p:spPr>
        <p:txBody>
          <a:bodyPr wrap="square" rtlCol="0">
            <a:spAutoFit/>
          </a:bodyPr>
          <a:lstStyle/>
          <a:p>
            <a:pPr algn="ctr"/>
            <a:r>
              <a:rPr lang="en-US" sz="5400" b="1" dirty="0"/>
              <a:t>The Journey Thus Far</a:t>
            </a:r>
          </a:p>
        </p:txBody>
      </p:sp>
      <p:pic>
        <p:nvPicPr>
          <p:cNvPr id="11" name="Picture 10" descr="Table&#10;&#10;Description automatically generated">
            <a:extLst>
              <a:ext uri="{FF2B5EF4-FFF2-40B4-BE49-F238E27FC236}">
                <a16:creationId xmlns:a16="http://schemas.microsoft.com/office/drawing/2014/main" id="{7A16EB80-1DD0-92E3-108F-BDB819EDA06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70601" y="2212355"/>
            <a:ext cx="7650798" cy="4009312"/>
          </a:xfrm>
          <a:prstGeom prst="rect">
            <a:avLst/>
          </a:prstGeom>
        </p:spPr>
      </p:pic>
    </p:spTree>
    <p:extLst>
      <p:ext uri="{BB962C8B-B14F-4D97-AF65-F5344CB8AC3E}">
        <p14:creationId xmlns:p14="http://schemas.microsoft.com/office/powerpoint/2010/main" val="2140268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C0A9CB6-CC22-9271-6410-CAEE57BCF4F2}"/>
              </a:ext>
            </a:extLst>
          </p:cNvPr>
          <p:cNvSpPr txBox="1"/>
          <p:nvPr/>
        </p:nvSpPr>
        <p:spPr>
          <a:xfrm>
            <a:off x="2270601" y="1132059"/>
            <a:ext cx="7650798" cy="923330"/>
          </a:xfrm>
          <a:prstGeom prst="rect">
            <a:avLst/>
          </a:prstGeom>
          <a:noFill/>
        </p:spPr>
        <p:txBody>
          <a:bodyPr wrap="square" rtlCol="0">
            <a:spAutoFit/>
          </a:bodyPr>
          <a:lstStyle/>
          <a:p>
            <a:pPr algn="ctr"/>
            <a:r>
              <a:rPr lang="en-US" sz="5400" b="1" dirty="0"/>
              <a:t>Our Values</a:t>
            </a:r>
          </a:p>
        </p:txBody>
      </p:sp>
      <p:pic>
        <p:nvPicPr>
          <p:cNvPr id="12" name="Picture 11">
            <a:extLst>
              <a:ext uri="{FF2B5EF4-FFF2-40B4-BE49-F238E27FC236}">
                <a16:creationId xmlns:a16="http://schemas.microsoft.com/office/drawing/2014/main" id="{259CC036-D02B-3E93-AF7D-BAA1A7F045A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711494" y="4499732"/>
            <a:ext cx="2086711" cy="1645920"/>
          </a:xfrm>
          <a:prstGeom prst="rect">
            <a:avLst/>
          </a:prstGeom>
        </p:spPr>
      </p:pic>
      <p:pic>
        <p:nvPicPr>
          <p:cNvPr id="13" name="Picture 12">
            <a:extLst>
              <a:ext uri="{FF2B5EF4-FFF2-40B4-BE49-F238E27FC236}">
                <a16:creationId xmlns:a16="http://schemas.microsoft.com/office/drawing/2014/main" id="{0E40225E-A252-9869-A3F9-61D601CD66EC}"/>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93795" y="4499732"/>
            <a:ext cx="2050732" cy="1645920"/>
          </a:xfrm>
          <a:prstGeom prst="rect">
            <a:avLst/>
          </a:prstGeom>
        </p:spPr>
      </p:pic>
      <p:pic>
        <p:nvPicPr>
          <p:cNvPr id="14" name="Picture 13">
            <a:extLst>
              <a:ext uri="{FF2B5EF4-FFF2-40B4-BE49-F238E27FC236}">
                <a16:creationId xmlns:a16="http://schemas.microsoft.com/office/drawing/2014/main" id="{A960C90E-530C-1F4B-5EA2-01BDA6EFB9B9}"/>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3426829" y="4499732"/>
            <a:ext cx="2050732" cy="1645920"/>
          </a:xfrm>
          <a:prstGeom prst="rect">
            <a:avLst/>
          </a:prstGeom>
        </p:spPr>
      </p:pic>
      <p:pic>
        <p:nvPicPr>
          <p:cNvPr id="15" name="Picture 14">
            <a:extLst>
              <a:ext uri="{FF2B5EF4-FFF2-40B4-BE49-F238E27FC236}">
                <a16:creationId xmlns:a16="http://schemas.microsoft.com/office/drawing/2014/main" id="{FFFA7233-E179-08D7-860E-A0E943AF38DF}"/>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459863" y="4499732"/>
            <a:ext cx="2269328" cy="1645920"/>
          </a:xfrm>
          <a:prstGeom prst="rect">
            <a:avLst/>
          </a:prstGeom>
        </p:spPr>
      </p:pic>
      <p:pic>
        <p:nvPicPr>
          <p:cNvPr id="17" name="Picture 16" descr="Text&#10;&#10;Description automatically generated with medium confidence">
            <a:extLst>
              <a:ext uri="{FF2B5EF4-FFF2-40B4-BE49-F238E27FC236}">
                <a16:creationId xmlns:a16="http://schemas.microsoft.com/office/drawing/2014/main" id="{D4B33A33-5F84-4ACA-2000-68A78B4BD443}"/>
              </a:ext>
            </a:extLst>
          </p:cNvPr>
          <p:cNvPicPr>
            <a:picLocks noChangeAspect="1"/>
          </p:cNvPicPr>
          <p:nvPr/>
        </p:nvPicPr>
        <p:blipFill>
          <a:blip r:embed="rId7"/>
          <a:stretch>
            <a:fillRect/>
          </a:stretch>
        </p:blipFill>
        <p:spPr>
          <a:xfrm>
            <a:off x="0" y="2041614"/>
            <a:ext cx="12192000" cy="2279649"/>
          </a:xfrm>
          <a:prstGeom prst="rect">
            <a:avLst/>
          </a:prstGeom>
        </p:spPr>
      </p:pic>
    </p:spTree>
    <p:extLst>
      <p:ext uri="{BB962C8B-B14F-4D97-AF65-F5344CB8AC3E}">
        <p14:creationId xmlns:p14="http://schemas.microsoft.com/office/powerpoint/2010/main" val="2255746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86400" y="1166362"/>
            <a:ext cx="5986732" cy="3964162"/>
          </a:xfrm>
          <a:prstGeom prst="rect">
            <a:avLst/>
          </a:prstGeom>
          <a:noFill/>
        </p:spPr>
        <p:txBody>
          <a:bodyPr wrap="square" rtlCol="0">
            <a:spAutoFit/>
          </a:bodyPr>
          <a:lstStyle/>
          <a:p>
            <a:pPr eaLnBrk="0" hangingPunct="0">
              <a:lnSpc>
                <a:spcPct val="90000"/>
              </a:lnSpc>
              <a:spcBef>
                <a:spcPct val="50000"/>
              </a:spcBef>
              <a:defRPr/>
            </a:pPr>
            <a:r>
              <a:rPr lang="en-US" sz="2400" dirty="0">
                <a:latin typeface="Trebuchet MS" pitchFamily="34" charset="0"/>
              </a:rPr>
              <a:t> </a:t>
            </a:r>
            <a:r>
              <a:rPr lang="en-US" sz="2400" b="1" dirty="0"/>
              <a:t>Definition</a:t>
            </a:r>
            <a:endParaRPr lang="en-US" sz="2000" b="1" dirty="0"/>
          </a:p>
          <a:p>
            <a:pPr lvl="1" eaLnBrk="0" hangingPunct="0">
              <a:lnSpc>
                <a:spcPct val="90000"/>
              </a:lnSpc>
              <a:spcBef>
                <a:spcPct val="50000"/>
              </a:spcBef>
              <a:buFont typeface="Wingdings" pitchFamily="2" charset="2"/>
              <a:buChar char="§"/>
              <a:defRPr/>
            </a:pPr>
            <a:r>
              <a:rPr lang="en-US" sz="2000" dirty="0"/>
              <a:t> Model exceptional standards and act in the best interest of our community. </a:t>
            </a:r>
          </a:p>
          <a:p>
            <a:pPr eaLnBrk="0" hangingPunct="0">
              <a:spcBef>
                <a:spcPts val="3000"/>
              </a:spcBef>
              <a:defRPr/>
            </a:pPr>
            <a:r>
              <a:rPr lang="en-US" sz="2400" b="1" dirty="0"/>
              <a:t> Behaviors</a:t>
            </a:r>
          </a:p>
          <a:p>
            <a:pPr lvl="1" eaLnBrk="0" hangingPunct="0">
              <a:spcBef>
                <a:spcPts val="600"/>
              </a:spcBef>
              <a:buFont typeface="Wingdings" pitchFamily="2" charset="2"/>
              <a:buChar char="§"/>
              <a:defRPr/>
            </a:pPr>
            <a:r>
              <a:rPr lang="en-US" sz="2000" dirty="0"/>
              <a:t> Build trust through consistent actions that are honest, transparent, and authentic.</a:t>
            </a:r>
          </a:p>
          <a:p>
            <a:pPr lvl="1" eaLnBrk="0" hangingPunct="0">
              <a:spcBef>
                <a:spcPts val="600"/>
              </a:spcBef>
              <a:buFont typeface="Wingdings" pitchFamily="2" charset="2"/>
              <a:buChar char="§"/>
              <a:defRPr/>
            </a:pPr>
            <a:r>
              <a:rPr lang="en-US" sz="2000" dirty="0"/>
              <a:t> Provide, accept, and support open and constructive feedback.</a:t>
            </a:r>
          </a:p>
          <a:p>
            <a:pPr lvl="1" eaLnBrk="0" hangingPunct="0">
              <a:spcBef>
                <a:spcPts val="600"/>
              </a:spcBef>
              <a:buFont typeface="Wingdings" pitchFamily="2" charset="2"/>
              <a:buChar char="§"/>
              <a:defRPr/>
            </a:pPr>
            <a:r>
              <a:rPr lang="en-US" sz="2000" dirty="0"/>
              <a:t> Hold yourself and others accountable for decisions, behaviors, actions, and results.</a:t>
            </a:r>
          </a:p>
        </p:txBody>
      </p:sp>
      <p:pic>
        <p:nvPicPr>
          <p:cNvPr id="2" name="Picture 1">
            <a:extLst>
              <a:ext uri="{FF2B5EF4-FFF2-40B4-BE49-F238E27FC236}">
                <a16:creationId xmlns:a16="http://schemas.microsoft.com/office/drawing/2014/main" id="{C1B7856C-1ADC-08E8-D3C4-51A8683EE0F4}"/>
              </a:ext>
            </a:extLst>
          </p:cNvPr>
          <p:cNvPicPr>
            <a:picLocks noChangeAspect="1"/>
          </p:cNvPicPr>
          <p:nvPr/>
        </p:nvPicPr>
        <p:blipFill>
          <a:blip r:embed="rId3"/>
          <a:stretch>
            <a:fillRect/>
          </a:stretch>
        </p:blipFill>
        <p:spPr>
          <a:xfrm>
            <a:off x="879895" y="1166362"/>
            <a:ext cx="4131334" cy="4855200"/>
          </a:xfrm>
          <a:prstGeom prst="rect">
            <a:avLst/>
          </a:prstGeom>
        </p:spPr>
      </p:pic>
    </p:spTree>
    <p:extLst>
      <p:ext uri="{BB962C8B-B14F-4D97-AF65-F5344CB8AC3E}">
        <p14:creationId xmlns:p14="http://schemas.microsoft.com/office/powerpoint/2010/main" val="423219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B7856C-1ADC-08E8-D3C4-51A8683EE0F4}"/>
              </a:ext>
            </a:extLst>
          </p:cNvPr>
          <p:cNvPicPr>
            <a:picLocks noChangeAspect="1"/>
          </p:cNvPicPr>
          <p:nvPr/>
        </p:nvPicPr>
        <p:blipFill>
          <a:blip r:embed="rId3"/>
          <a:stretch>
            <a:fillRect/>
          </a:stretch>
        </p:blipFill>
        <p:spPr>
          <a:xfrm>
            <a:off x="7543082" y="1166362"/>
            <a:ext cx="4131334" cy="4855200"/>
          </a:xfrm>
          <a:prstGeom prst="rect">
            <a:avLst/>
          </a:prstGeom>
        </p:spPr>
      </p:pic>
      <p:sp>
        <p:nvSpPr>
          <p:cNvPr id="6" name="TextBox 5">
            <a:extLst>
              <a:ext uri="{FF2B5EF4-FFF2-40B4-BE49-F238E27FC236}">
                <a16:creationId xmlns:a16="http://schemas.microsoft.com/office/drawing/2014/main" id="{3C11D38B-6AEC-D026-F93A-4EDCAC2E1282}"/>
              </a:ext>
            </a:extLst>
          </p:cNvPr>
          <p:cNvSpPr txBox="1"/>
          <p:nvPr/>
        </p:nvSpPr>
        <p:spPr>
          <a:xfrm>
            <a:off x="517584" y="1166362"/>
            <a:ext cx="5986732" cy="4041106"/>
          </a:xfrm>
          <a:prstGeom prst="rect">
            <a:avLst/>
          </a:prstGeom>
          <a:noFill/>
        </p:spPr>
        <p:txBody>
          <a:bodyPr wrap="square" rtlCol="0">
            <a:spAutoFit/>
          </a:bodyPr>
          <a:lstStyle/>
          <a:p>
            <a:pPr eaLnBrk="0" hangingPunct="0">
              <a:lnSpc>
                <a:spcPct val="90000"/>
              </a:lnSpc>
              <a:spcBef>
                <a:spcPct val="50000"/>
              </a:spcBef>
              <a:defRPr/>
            </a:pPr>
            <a:r>
              <a:rPr lang="en-US" sz="2400" dirty="0">
                <a:latin typeface="Trebuchet MS" pitchFamily="34" charset="0"/>
              </a:rPr>
              <a:t> </a:t>
            </a:r>
            <a:r>
              <a:rPr lang="en-US" sz="2400" b="1" dirty="0"/>
              <a:t>Definition</a:t>
            </a:r>
            <a:endParaRPr lang="en-US" sz="2000" b="1" dirty="0"/>
          </a:p>
          <a:p>
            <a:pPr lvl="1" eaLnBrk="0" hangingPunct="0">
              <a:lnSpc>
                <a:spcPct val="90000"/>
              </a:lnSpc>
              <a:spcBef>
                <a:spcPct val="50000"/>
              </a:spcBef>
              <a:buFont typeface="Wingdings" pitchFamily="2" charset="2"/>
              <a:buChar char="§"/>
              <a:defRPr/>
            </a:pPr>
            <a:r>
              <a:rPr lang="en-US" sz="2000" dirty="0"/>
              <a:t> Model exceptional standards and act in the best interest of our community. </a:t>
            </a:r>
          </a:p>
          <a:p>
            <a:pPr eaLnBrk="0" hangingPunct="0">
              <a:spcBef>
                <a:spcPts val="3000"/>
              </a:spcBef>
              <a:defRPr/>
            </a:pPr>
            <a:r>
              <a:rPr lang="en-US" sz="2400" b="1" dirty="0"/>
              <a:t> Team Questions:</a:t>
            </a:r>
          </a:p>
          <a:p>
            <a:pPr lvl="1" eaLnBrk="0" hangingPunct="0">
              <a:spcBef>
                <a:spcPts val="600"/>
              </a:spcBef>
              <a:buFont typeface="Wingdings" pitchFamily="2" charset="2"/>
              <a:buChar char="§"/>
              <a:defRPr/>
            </a:pPr>
            <a:r>
              <a:rPr lang="en-US" sz="2000" dirty="0"/>
              <a:t> What is the difference between the Golden Rule and the Platinum Rule?</a:t>
            </a:r>
          </a:p>
          <a:p>
            <a:pPr lvl="1" eaLnBrk="0" hangingPunct="0">
              <a:spcBef>
                <a:spcPts val="600"/>
              </a:spcBef>
              <a:buFont typeface="Wingdings" pitchFamily="2" charset="2"/>
              <a:buChar char="§"/>
              <a:defRPr/>
            </a:pPr>
            <a:r>
              <a:rPr lang="en-US" sz="2000" dirty="0"/>
              <a:t> How have you led with your values?</a:t>
            </a:r>
          </a:p>
          <a:p>
            <a:pPr lvl="1" eaLnBrk="0" hangingPunct="0">
              <a:spcBef>
                <a:spcPts val="600"/>
              </a:spcBef>
              <a:buFont typeface="Wingdings" pitchFamily="2" charset="2"/>
              <a:buChar char="§"/>
              <a:defRPr/>
            </a:pPr>
            <a:r>
              <a:rPr lang="en-US" sz="2000" dirty="0"/>
              <a:t> What are some ways we can address behaviors that do not reflect our values?</a:t>
            </a:r>
          </a:p>
          <a:p>
            <a:pPr lvl="1" eaLnBrk="0" hangingPunct="0">
              <a:spcBef>
                <a:spcPts val="600"/>
              </a:spcBef>
              <a:buFont typeface="Wingdings" pitchFamily="2" charset="2"/>
              <a:buChar char="§"/>
              <a:defRPr/>
            </a:pPr>
            <a:r>
              <a:rPr lang="en-US" sz="2000" dirty="0"/>
              <a:t> How can we hold each other accountable?</a:t>
            </a:r>
          </a:p>
        </p:txBody>
      </p:sp>
    </p:spTree>
    <p:extLst>
      <p:ext uri="{BB962C8B-B14F-4D97-AF65-F5344CB8AC3E}">
        <p14:creationId xmlns:p14="http://schemas.microsoft.com/office/powerpoint/2010/main" val="4264436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22895E-4891-0E5F-1B18-A48DE408B761}"/>
              </a:ext>
            </a:extLst>
          </p:cNvPr>
          <p:cNvPicPr>
            <a:picLocks noChangeAspect="1"/>
          </p:cNvPicPr>
          <p:nvPr/>
        </p:nvPicPr>
        <p:blipFill>
          <a:blip r:embed="rId3"/>
          <a:stretch>
            <a:fillRect/>
          </a:stretch>
        </p:blipFill>
        <p:spPr>
          <a:xfrm>
            <a:off x="1020383" y="1166362"/>
            <a:ext cx="3850358" cy="3964162"/>
          </a:xfrm>
          <a:prstGeom prst="rect">
            <a:avLst/>
          </a:prstGeom>
        </p:spPr>
      </p:pic>
      <p:sp>
        <p:nvSpPr>
          <p:cNvPr id="5" name="TextBox 4">
            <a:extLst>
              <a:ext uri="{FF2B5EF4-FFF2-40B4-BE49-F238E27FC236}">
                <a16:creationId xmlns:a16="http://schemas.microsoft.com/office/drawing/2014/main" id="{D48071D0-4E12-C194-C8DD-1F049A6588B0}"/>
              </a:ext>
            </a:extLst>
          </p:cNvPr>
          <p:cNvSpPr txBox="1"/>
          <p:nvPr/>
        </p:nvSpPr>
        <p:spPr>
          <a:xfrm>
            <a:off x="5486399" y="1166362"/>
            <a:ext cx="5986732" cy="4241161"/>
          </a:xfrm>
          <a:prstGeom prst="rect">
            <a:avLst/>
          </a:prstGeom>
          <a:noFill/>
        </p:spPr>
        <p:txBody>
          <a:bodyPr wrap="square" rtlCol="0">
            <a:spAutoFit/>
          </a:bodyPr>
          <a:lstStyle/>
          <a:p>
            <a:pPr eaLnBrk="0" hangingPunct="0">
              <a:lnSpc>
                <a:spcPct val="90000"/>
              </a:lnSpc>
              <a:spcBef>
                <a:spcPct val="50000"/>
              </a:spcBef>
              <a:defRPr/>
            </a:pPr>
            <a:r>
              <a:rPr lang="en-US" sz="2400" b="1" dirty="0"/>
              <a:t>Definition</a:t>
            </a:r>
          </a:p>
          <a:p>
            <a:pPr marL="688975" lvl="1" indent="-231775" eaLnBrk="0" hangingPunct="0">
              <a:buFont typeface="Wingdings" pitchFamily="2" charset="2"/>
              <a:buChar char="§"/>
              <a:defRPr/>
            </a:pPr>
            <a:r>
              <a:rPr lang="en-US" sz="2000" dirty="0"/>
              <a:t>Cultivate opportunities for learning, creating, discovering, and innovating. </a:t>
            </a:r>
            <a:br>
              <a:rPr lang="en-US" sz="2400" dirty="0"/>
            </a:br>
            <a:endParaRPr lang="en-US" sz="2400" dirty="0"/>
          </a:p>
          <a:p>
            <a:pPr eaLnBrk="0" hangingPunct="0">
              <a:defRPr/>
            </a:pPr>
            <a:r>
              <a:rPr lang="en-US" sz="2400" b="1" dirty="0"/>
              <a:t>Behaviors</a:t>
            </a:r>
            <a:endParaRPr lang="en-US" sz="2000" b="1" dirty="0"/>
          </a:p>
          <a:p>
            <a:pPr marL="688975" lvl="1" indent="-231775" eaLnBrk="0" hangingPunct="0">
              <a:spcBef>
                <a:spcPts val="600"/>
              </a:spcBef>
              <a:buFont typeface="Wingdings" pitchFamily="2" charset="2"/>
              <a:buChar char="§"/>
              <a:defRPr/>
            </a:pPr>
            <a:r>
              <a:rPr lang="en-US" sz="2000" dirty="0"/>
              <a:t>Question the conventional with creative solutions.</a:t>
            </a:r>
          </a:p>
          <a:p>
            <a:pPr marL="688975" lvl="1" indent="-231775" eaLnBrk="0" hangingPunct="0">
              <a:spcBef>
                <a:spcPts val="600"/>
              </a:spcBef>
              <a:buFont typeface="Wingdings" pitchFamily="2" charset="2"/>
              <a:buChar char="§"/>
              <a:defRPr/>
            </a:pPr>
            <a:r>
              <a:rPr lang="en-US" sz="2000" dirty="0"/>
              <a:t>Engage in new experiences for learning and growth.</a:t>
            </a:r>
          </a:p>
          <a:p>
            <a:pPr marL="688975" lvl="1" indent="-231775" eaLnBrk="0" hangingPunct="0">
              <a:spcBef>
                <a:spcPts val="600"/>
              </a:spcBef>
              <a:buFont typeface="Wingdings" pitchFamily="2" charset="2"/>
              <a:buChar char="§"/>
              <a:defRPr/>
            </a:pPr>
            <a:r>
              <a:rPr lang="en-US" sz="2000" dirty="0"/>
              <a:t>Take strategic risk and learn from failure and success.</a:t>
            </a:r>
          </a:p>
          <a:p>
            <a:pPr marL="688975" lvl="1" indent="-231775" eaLnBrk="0" hangingPunct="0">
              <a:spcBef>
                <a:spcPts val="600"/>
              </a:spcBef>
              <a:buFont typeface="Wingdings" pitchFamily="2" charset="2"/>
              <a:buChar char="§"/>
              <a:defRPr/>
            </a:pPr>
            <a:r>
              <a:rPr lang="en-US" sz="2000" dirty="0"/>
              <a:t>Pursue collaborative opportunities.</a:t>
            </a:r>
            <a:endParaRPr lang="en-US" sz="2000" b="1" dirty="0"/>
          </a:p>
        </p:txBody>
      </p:sp>
    </p:spTree>
    <p:extLst>
      <p:ext uri="{BB962C8B-B14F-4D97-AF65-F5344CB8AC3E}">
        <p14:creationId xmlns:p14="http://schemas.microsoft.com/office/powerpoint/2010/main" val="255724979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4468</TotalTime>
  <Words>2782</Words>
  <Application>Microsoft Macintosh PowerPoint</Application>
  <PresentationFormat>Widescreen</PresentationFormat>
  <Paragraphs>355</Paragraphs>
  <Slides>21</Slides>
  <Notes>21</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21</vt:i4>
      </vt:variant>
    </vt:vector>
  </HeadingPairs>
  <TitlesOfParts>
    <vt:vector size="32" baseType="lpstr">
      <vt:lpstr>Arial</vt:lpstr>
      <vt:lpstr>Calibri</vt:lpstr>
      <vt:lpstr>Calibri Light</vt:lpstr>
      <vt:lpstr>Impact</vt:lpstr>
      <vt:lpstr>Lato</vt:lpstr>
      <vt:lpstr>Open Sans</vt:lpstr>
      <vt:lpstr>Times New Roman</vt:lpstr>
      <vt:lpstr>Trebuchet MS</vt:lpstr>
      <vt:lpstr>Wingdings</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Toni minter</dc:creator>
  <cp:lastModifiedBy>Minter, Anthony</cp:lastModifiedBy>
  <cp:revision>27</cp:revision>
  <dcterms:created xsi:type="dcterms:W3CDTF">2018-01-04T17:25:15Z</dcterms:created>
  <dcterms:modified xsi:type="dcterms:W3CDTF">2023-02-02T19:14:11Z</dcterms:modified>
</cp:coreProperties>
</file>